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72" r:id="rId9"/>
    <p:sldId id="273" r:id="rId10"/>
    <p:sldId id="265" r:id="rId11"/>
    <p:sldId id="263" r:id="rId12"/>
    <p:sldId id="266" r:id="rId13"/>
    <p:sldId id="271" r:id="rId14"/>
    <p:sldId id="264" r:id="rId15"/>
    <p:sldId id="269" r:id="rId16"/>
    <p:sldId id="267" r:id="rId17"/>
    <p:sldId id="270" r:id="rId18"/>
    <p:sldId id="274" r:id="rId19"/>
    <p:sldId id="280" r:id="rId20"/>
    <p:sldId id="281" r:id="rId21"/>
    <p:sldId id="276" r:id="rId22"/>
    <p:sldId id="282" r:id="rId23"/>
    <p:sldId id="277" r:id="rId24"/>
    <p:sldId id="278" r:id="rId25"/>
    <p:sldId id="279" r:id="rId26"/>
    <p:sldId id="283" r:id="rId27"/>
    <p:sldId id="284" r:id="rId28"/>
    <p:sldId id="298" r:id="rId29"/>
    <p:sldId id="29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0C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6400" autoAdjust="0"/>
  </p:normalViewPr>
  <p:slideViewPr>
    <p:cSldViewPr snapToGrid="0">
      <p:cViewPr varScale="1">
        <p:scale>
          <a:sx n="73" d="100"/>
          <a:sy n="73" d="100"/>
        </p:scale>
        <p:origin x="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0E589-4792-4E20-94CF-3E9FB574283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39E7-5453-479D-AE6B-00F3C48B9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4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39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6653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439E7-5453-479D-AE6B-00F3C48B90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51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439E7-5453-479D-AE6B-00F3C48B90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0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2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6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37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1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57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5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BD38C-89F1-4F22-8BEB-EF3743DC0115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72FC9-6135-47C1-B01D-F80CF193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0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orca.science.oregonstate.edu/2160.by.4320.monthly.hdf.vgpm.m.chl.m.sst.php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gupubs.onlinelibrary.wiley.com/doi/10.1029/2006JC003706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14" y="-1314155"/>
            <a:ext cx="6008789" cy="80529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927497"/>
            <a:ext cx="26766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GC1: 120.41°E, 22.41°N</a:t>
            </a:r>
          </a:p>
          <a:p>
            <a:r>
              <a:rPr lang="en-US" altLang="zh-TW" dirty="0" smtClean="0"/>
              <a:t>-&gt;</a:t>
            </a:r>
            <a:r>
              <a:rPr lang="pt-BR" dirty="0" smtClean="0"/>
              <a:t> 2.1 (g/cm3)</a:t>
            </a:r>
          </a:p>
          <a:p>
            <a:r>
              <a:rPr lang="pt-BR" dirty="0" smtClean="0"/>
              <a:t>GS1: 120.40°E, 22.23°N</a:t>
            </a:r>
          </a:p>
          <a:p>
            <a:r>
              <a:rPr lang="pt-BR" dirty="0" smtClean="0"/>
              <a:t>-&gt; 1.8 (g/cm3)</a:t>
            </a:r>
            <a:endParaRPr lang="pt-BR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1" r="29855"/>
          <a:stretch/>
        </p:blipFill>
        <p:spPr>
          <a:xfrm>
            <a:off x="7829551" y="432552"/>
            <a:ext cx="4135074" cy="4989891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5310128" y="1334317"/>
            <a:ext cx="134189" cy="14638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橢圓 16"/>
          <p:cNvSpPr/>
          <p:nvPr/>
        </p:nvSpPr>
        <p:spPr>
          <a:xfrm>
            <a:off x="5377222" y="1756881"/>
            <a:ext cx="134189" cy="14638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98789" y="467214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Bulk density</a:t>
            </a:r>
          </a:p>
        </p:txBody>
      </p:sp>
      <p:cxnSp>
        <p:nvCxnSpPr>
          <p:cNvPr id="8" name="直線單箭頭接點 7"/>
          <p:cNvCxnSpPr>
            <a:endCxn id="16" idx="7"/>
          </p:cNvCxnSpPr>
          <p:nvPr/>
        </p:nvCxnSpPr>
        <p:spPr>
          <a:xfrm flipH="1" flipV="1">
            <a:off x="5424665" y="1355755"/>
            <a:ext cx="3287966" cy="8122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17" idx="7"/>
          </p:cNvCxnSpPr>
          <p:nvPr/>
        </p:nvCxnSpPr>
        <p:spPr>
          <a:xfrm flipH="1" flipV="1">
            <a:off x="5491759" y="1778319"/>
            <a:ext cx="4103317" cy="19614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500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0793" t="37752" r="7171" b="30724"/>
          <a:stretch/>
        </p:blipFill>
        <p:spPr>
          <a:xfrm>
            <a:off x="329244" y="644272"/>
            <a:ext cx="11589488" cy="250516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00260" y="173127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Hsu et al. (2014)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84815" y="1752404"/>
            <a:ext cx="439129" cy="223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29244" y="3251254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BE</a:t>
            </a:r>
            <a:r>
              <a:rPr lang="zh-TW" altLang="en-US" dirty="0" smtClean="0">
                <a:solidFill>
                  <a:srgbClr val="FF0000"/>
                </a:solidFill>
              </a:rPr>
              <a:t>的上限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43652" y="3243885"/>
            <a:ext cx="1713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Kao et al. (2014)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5043" y="3848591"/>
            <a:ext cx="1203788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assess the fate of terrestrial OC delivered to the ocean by </a:t>
            </a:r>
            <a:r>
              <a:rPr lang="en-US" dirty="0" err="1"/>
              <a:t>hyperpycnal</a:t>
            </a:r>
            <a:r>
              <a:rPr lang="en-US" dirty="0"/>
              <a:t> discharges -&gt; a sediment trap mooring was deployed at 608 m water depth, 42 m above the seafloor, in the submarine </a:t>
            </a:r>
            <a:r>
              <a:rPr lang="en-US" dirty="0" err="1"/>
              <a:t>Gaoping</a:t>
            </a:r>
            <a:r>
              <a:rPr lang="en-US" dirty="0"/>
              <a:t> </a:t>
            </a:r>
            <a:r>
              <a:rPr lang="en-US" dirty="0" smtClean="0"/>
              <a:t>Canyon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Conical sediment </a:t>
            </a:r>
            <a:r>
              <a:rPr lang="en-US" dirty="0" smtClean="0"/>
              <a:t>traps</a:t>
            </a:r>
            <a:r>
              <a:rPr lang="en-US" altLang="zh-TW" dirty="0" smtClean="0"/>
              <a:t>:</a:t>
            </a:r>
            <a:r>
              <a:rPr lang="en-US" dirty="0" smtClean="0"/>
              <a:t> conservative </a:t>
            </a:r>
            <a:r>
              <a:rPr lang="en-US" dirty="0"/>
              <a:t>estimates of accumulation rate due to potential re-suspension of sediment in the funnel (</a:t>
            </a:r>
            <a:r>
              <a:rPr lang="en-US" dirty="0" err="1"/>
              <a:t>Buesseler</a:t>
            </a:r>
            <a:r>
              <a:rPr lang="en-US" dirty="0"/>
              <a:t> et al., 2007). </a:t>
            </a:r>
            <a:r>
              <a:rPr lang="en-US" dirty="0">
                <a:solidFill>
                  <a:srgbClr val="FF0000"/>
                </a:solidFill>
              </a:rPr>
              <a:t>Here we do not rely on accumulation rate data</a:t>
            </a:r>
            <a:r>
              <a:rPr lang="en-US" dirty="0"/>
              <a:t>, but note that hydrodynamic sorting may result in a lower percentage of smaller, more buoyant particles present in the trap than the sediment plume during high current velocities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assess longer-term preservation, a box core was collected </a:t>
            </a:r>
            <a:r>
              <a:rPr lang="en-US" dirty="0" smtClean="0"/>
              <a:t>at </a:t>
            </a:r>
            <a:r>
              <a:rPr lang="en-US" dirty="0"/>
              <a:t>station K1 (160 m water depth), located at the </a:t>
            </a:r>
            <a:r>
              <a:rPr lang="en-US" dirty="0" err="1"/>
              <a:t>thalweg</a:t>
            </a:r>
            <a:r>
              <a:rPr lang="en-US" dirty="0"/>
              <a:t> of the </a:t>
            </a:r>
            <a:r>
              <a:rPr lang="en-US" dirty="0" err="1"/>
              <a:t>Gaoping</a:t>
            </a:r>
            <a:r>
              <a:rPr lang="en-US" dirty="0"/>
              <a:t> </a:t>
            </a:r>
            <a:r>
              <a:rPr lang="en-US" dirty="0" smtClean="0"/>
              <a:t>Canyon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sediments are thought to represent deposits associated with </a:t>
            </a:r>
            <a:r>
              <a:rPr lang="en-US" dirty="0" err="1"/>
              <a:t>hyperpycnal</a:t>
            </a:r>
            <a:r>
              <a:rPr lang="en-US" dirty="0"/>
              <a:t> river discharge during Typhoon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Together</a:t>
            </a:r>
            <a:r>
              <a:rPr lang="en-US" dirty="0"/>
              <a:t>, these marine sediments allow us to assess the transfer and deposition of terrestrial materials by river </a:t>
            </a:r>
            <a:r>
              <a:rPr lang="en-US" dirty="0" err="1"/>
              <a:t>hyperpycnal</a:t>
            </a:r>
            <a:r>
              <a:rPr lang="en-US" dirty="0"/>
              <a:t> flows</a:t>
            </a:r>
          </a:p>
        </p:txBody>
      </p:sp>
      <p:sp>
        <p:nvSpPr>
          <p:cNvPr id="9" name="矩形 8"/>
          <p:cNvSpPr/>
          <p:nvPr/>
        </p:nvSpPr>
        <p:spPr>
          <a:xfrm>
            <a:off x="3157326" y="3202260"/>
            <a:ext cx="885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provide </a:t>
            </a:r>
            <a:r>
              <a:rPr lang="en-US" dirty="0"/>
              <a:t>a conservative estimate of terrestrial OC burial efficiency, we suggest &lt; 30 % loss </a:t>
            </a:r>
            <a:r>
              <a:rPr lang="en-US" dirty="0">
                <a:solidFill>
                  <a:srgbClr val="FF0000"/>
                </a:solidFill>
              </a:rPr>
              <a:t>(i.e. preservation efficiency &gt; 70 %) </a:t>
            </a:r>
            <a:r>
              <a:rPr lang="en-US" dirty="0"/>
              <a:t>has occurred in these deposits.</a:t>
            </a:r>
          </a:p>
        </p:txBody>
      </p:sp>
    </p:spTree>
    <p:extLst>
      <p:ext uri="{BB962C8B-B14F-4D97-AF65-F5344CB8AC3E}">
        <p14:creationId xmlns:p14="http://schemas.microsoft.com/office/powerpoint/2010/main" val="3061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8789" y="98093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98789" y="467214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POC </a:t>
            </a:r>
            <a:r>
              <a:rPr lang="en-US" sz="2400" dirty="0" smtClean="0"/>
              <a:t>flux</a:t>
            </a:r>
            <a:r>
              <a:rPr lang="en-US" altLang="zh-TW" sz="2400" dirty="0" smtClean="0"/>
              <a:t> in GPSC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2" y="165868"/>
            <a:ext cx="6508387" cy="19994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82" y="2191003"/>
            <a:ext cx="6811308" cy="26767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62155" y="11145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Liu et al. (2006): 200- 700 g/ m2/ d</a:t>
            </a:r>
          </a:p>
          <a:p>
            <a:r>
              <a:rPr lang="en-US" dirty="0"/>
              <a:t>TOC content (c.a. 0.4-0.6 %) </a:t>
            </a:r>
          </a:p>
          <a:p>
            <a:r>
              <a:rPr lang="en-US" dirty="0"/>
              <a:t>-&gt; POC flux would be 800 to 4200 mg C/ m2/ </a:t>
            </a:r>
            <a:r>
              <a:rPr lang="en-US" dirty="0" smtClean="0"/>
              <a:t>d </a:t>
            </a:r>
            <a:endParaRPr 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322609" y="2298900"/>
            <a:ext cx="3405752" cy="2874037"/>
            <a:chOff x="62662" y="3222470"/>
            <a:chExt cx="4120455" cy="347715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62" y="3222470"/>
              <a:ext cx="4120455" cy="3477159"/>
            </a:xfrm>
            <a:prstGeom prst="rect">
              <a:avLst/>
            </a:prstGeom>
          </p:spPr>
        </p:pic>
        <p:cxnSp>
          <p:nvCxnSpPr>
            <p:cNvPr id="12" name="直線單箭頭接點 11"/>
            <p:cNvCxnSpPr/>
            <p:nvPr/>
          </p:nvCxnSpPr>
          <p:spPr>
            <a:xfrm>
              <a:off x="2427890" y="4326313"/>
              <a:ext cx="315310" cy="3928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548" y="4093335"/>
            <a:ext cx="4787626" cy="2856860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 flipV="1">
            <a:off x="2816772" y="5717629"/>
            <a:ext cx="911589" cy="126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2665756" y="6024233"/>
            <a:ext cx="911589" cy="126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186257" y="553910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186m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003447" y="583956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54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mab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732800" y="2918423"/>
            <a:ext cx="56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trap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91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98789" y="467214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POC </a:t>
            </a:r>
            <a:r>
              <a:rPr lang="en-US" sz="2400" dirty="0" smtClean="0"/>
              <a:t>flux</a:t>
            </a:r>
            <a:r>
              <a:rPr lang="en-US" altLang="zh-TW" sz="2400" dirty="0" smtClean="0"/>
              <a:t> in GPSC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2665756" y="327681"/>
            <a:ext cx="9874469" cy="3849724"/>
            <a:chOff x="0" y="2041985"/>
            <a:chExt cx="12039600" cy="4693834"/>
          </a:xfrm>
        </p:grpSpPr>
        <p:grpSp>
          <p:nvGrpSpPr>
            <p:cNvPr id="7" name="群組 6"/>
            <p:cNvGrpSpPr/>
            <p:nvPr/>
          </p:nvGrpSpPr>
          <p:grpSpPr>
            <a:xfrm>
              <a:off x="0" y="3403305"/>
              <a:ext cx="12039600" cy="3332514"/>
              <a:chOff x="0" y="3403305"/>
              <a:chExt cx="12039600" cy="3332514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0" y="3587971"/>
                <a:ext cx="12039600" cy="3147848"/>
                <a:chOff x="76200" y="2379281"/>
                <a:chExt cx="12039600" cy="3147848"/>
              </a:xfrm>
            </p:grpSpPr>
            <p:pic>
              <p:nvPicPr>
                <p:cNvPr id="2" name="圖片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200" y="2379281"/>
                  <a:ext cx="12039600" cy="1447800"/>
                </a:xfrm>
                <a:prstGeom prst="rect">
                  <a:avLst/>
                </a:prstGeom>
              </p:spPr>
            </p:pic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717"/>
                <a:stretch/>
              </p:blipFill>
              <p:spPr>
                <a:xfrm>
                  <a:off x="224985" y="4162098"/>
                  <a:ext cx="11868150" cy="1365031"/>
                </a:xfrm>
                <a:prstGeom prst="rect">
                  <a:avLst/>
                </a:prstGeom>
              </p:spPr>
            </p:pic>
          </p:grpSp>
          <p:sp>
            <p:nvSpPr>
              <p:cNvPr id="6" name="矩形 5"/>
              <p:cNvSpPr/>
              <p:nvPr/>
            </p:nvSpPr>
            <p:spPr>
              <a:xfrm>
                <a:off x="1235224" y="3403305"/>
                <a:ext cx="745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upper</a:t>
                </a: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235225" y="5018613"/>
              <a:ext cx="3210830" cy="450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Lower: </a:t>
              </a:r>
              <a:r>
                <a:rPr lang="en-US" dirty="0" smtClean="0"/>
                <a:t>200-800 </a:t>
              </a:r>
              <a:r>
                <a:rPr lang="en-US" dirty="0"/>
                <a:t>g/m2/day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48785" y="2041985"/>
              <a:ext cx="1103422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Fluxes </a:t>
              </a:r>
              <a:r>
                <a:rPr lang="en-US" dirty="0"/>
                <a:t>at the deeper part of the </a:t>
              </a:r>
              <a:r>
                <a:rPr lang="en-US" dirty="0" smtClean="0"/>
                <a:t>canyon: 2- 7 </a:t>
              </a:r>
              <a:r>
                <a:rPr lang="en-US" dirty="0"/>
                <a:t>times </a:t>
              </a:r>
              <a:r>
                <a:rPr lang="en-US" dirty="0" smtClean="0"/>
                <a:t>&gt; the </a:t>
              </a:r>
              <a:r>
                <a:rPr lang="en-US" dirty="0"/>
                <a:t>upper rim of the canyon. </a:t>
              </a:r>
              <a:endParaRPr lang="en-US" dirty="0" smtClean="0"/>
            </a:p>
            <a:p>
              <a:r>
                <a:rPr lang="en-US" dirty="0" smtClean="0"/>
                <a:t>The </a:t>
              </a:r>
              <a:r>
                <a:rPr lang="en-US" dirty="0"/>
                <a:t>difference in particle fluxes suggests that suspended particles in the deeper part of the canyon cannot all come from downward settling, and </a:t>
              </a:r>
              <a:r>
                <a:rPr lang="en-US" dirty="0">
                  <a:solidFill>
                    <a:srgbClr val="FF0000"/>
                  </a:solidFill>
                </a:rPr>
                <a:t>lateral transport is important in deeper part</a:t>
              </a:r>
              <a:r>
                <a:rPr lang="en-US" dirty="0"/>
                <a:t> of the canyon.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48785" y="970779"/>
            <a:ext cx="1752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Liu et al. (</a:t>
            </a:r>
            <a:r>
              <a:rPr lang="en-US" dirty="0" smtClean="0"/>
              <a:t>2009) </a:t>
            </a:r>
            <a:endParaRPr 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787784" y="563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Trap:</a:t>
            </a:r>
            <a:endParaRPr 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8785" y="4177405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Boxcore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/>
          <a:srcRect l="2141"/>
          <a:stretch/>
        </p:blipFill>
        <p:spPr>
          <a:xfrm>
            <a:off x="1283109" y="4327882"/>
            <a:ext cx="2701541" cy="5224484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1806677" y="6319683"/>
            <a:ext cx="18721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16999" y="4879212"/>
            <a:ext cx="102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Core #32</a:t>
            </a:r>
          </a:p>
        </p:txBody>
      </p:sp>
      <p:sp>
        <p:nvSpPr>
          <p:cNvPr id="19" name="矩形 18"/>
          <p:cNvSpPr/>
          <p:nvPr/>
        </p:nvSpPr>
        <p:spPr>
          <a:xfrm>
            <a:off x="316999" y="4589393"/>
            <a:ext cx="110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OR-III 732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/>
          <a:srcRect l="9061" r="18293" b="6722"/>
          <a:stretch/>
        </p:blipFill>
        <p:spPr>
          <a:xfrm>
            <a:off x="-1258594" y="1339062"/>
            <a:ext cx="3994148" cy="3909482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 flipV="1">
            <a:off x="2735553" y="4774060"/>
            <a:ext cx="0" cy="15456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2261147" y="4774059"/>
            <a:ext cx="0" cy="15676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678845" y="6470161"/>
            <a:ext cx="730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TOC content (c.a. 0.4-0.6 </a:t>
            </a:r>
            <a:r>
              <a:rPr lang="en-US" dirty="0" smtClean="0"/>
              <a:t>%)</a:t>
            </a:r>
            <a:r>
              <a:rPr lang="en-US" dirty="0"/>
              <a:t> -&gt; POC flux would be 800 to </a:t>
            </a:r>
            <a:r>
              <a:rPr lang="en-US" dirty="0" smtClean="0"/>
              <a:t>4800 </a:t>
            </a:r>
            <a:r>
              <a:rPr lang="en-US" dirty="0"/>
              <a:t>mg C/ m2/ d 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3767667" y="3564467"/>
            <a:ext cx="827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3767667" y="3869267"/>
            <a:ext cx="827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0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8789" y="467214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POC </a:t>
            </a:r>
            <a:r>
              <a:rPr lang="en-US" sz="2400" dirty="0" smtClean="0"/>
              <a:t>flux</a:t>
            </a:r>
            <a:r>
              <a:rPr lang="en-US" altLang="zh-TW" sz="2400" dirty="0" smtClean="0"/>
              <a:t> in GS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1123949"/>
            <a:ext cx="10746861" cy="5362575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2581275" y="4162425"/>
            <a:ext cx="6515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181975" y="5543550"/>
            <a:ext cx="22410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33425" y="5848350"/>
            <a:ext cx="59055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32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1639286" y="21364"/>
            <a:ext cx="2339163" cy="260634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04138" y="417552"/>
            <a:ext cx="187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Original structure</a:t>
            </a:r>
            <a:endParaRPr lang="en-US" b="1" dirty="0"/>
          </a:p>
        </p:txBody>
      </p:sp>
      <p:pic>
        <p:nvPicPr>
          <p:cNvPr id="6" name="圖片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5847901" y="1099811"/>
            <a:ext cx="4811279" cy="536083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635290" y="1392342"/>
            <a:ext cx="1842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Revised structure</a:t>
            </a:r>
            <a:endParaRPr 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03507" y="915145"/>
            <a:ext cx="1631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From trap data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586804" y="1665942"/>
            <a:ext cx="20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Estimated export %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9043792" y="2467627"/>
            <a:ext cx="10271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070926" y="2141951"/>
            <a:ext cx="1014608" cy="663488"/>
          </a:xfrm>
          <a:prstGeom prst="rect">
            <a:avLst/>
          </a:prstGeom>
          <a:solidFill>
            <a:srgbClr val="B0C4D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xport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75079" y="2773173"/>
            <a:ext cx="198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Sedimentation rate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47792" y="4136562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################################ EXTERNALS </a:t>
            </a:r>
          </a:p>
          <a:p>
            <a:r>
              <a:rPr lang="en-US" sz="1200" dirty="0"/>
              <a:t>! Definition of the compartments that are part of </a:t>
            </a:r>
          </a:p>
          <a:p>
            <a:r>
              <a:rPr lang="en-US" sz="1200" dirty="0"/>
              <a:t>! the world external to the food web.</a:t>
            </a:r>
          </a:p>
          <a:p>
            <a:r>
              <a:rPr lang="en-US" sz="1200" dirty="0"/>
              <a:t>! No mass balances for these compartments are defined in the LIM</a:t>
            </a:r>
          </a:p>
          <a:p>
            <a:endParaRPr lang="en-US" sz="1200" dirty="0"/>
          </a:p>
          <a:p>
            <a:r>
              <a:rPr lang="en-US" sz="1200" dirty="0" smtClean="0"/>
              <a:t>POC_W</a:t>
            </a:r>
            <a:endParaRPr lang="en-US" sz="1200" dirty="0"/>
          </a:p>
          <a:p>
            <a:r>
              <a:rPr lang="en-US" sz="1200" strike="sngStrike" dirty="0" smtClean="0"/>
              <a:t>EXP_S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BUR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EXP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/>
              <a:t>DIC_W</a:t>
            </a:r>
          </a:p>
          <a:p>
            <a:r>
              <a:rPr lang="en-US" sz="1200" dirty="0"/>
              <a:t>EXP_B</a:t>
            </a:r>
          </a:p>
          <a:p>
            <a:endParaRPr lang="en-US" sz="1200" dirty="0"/>
          </a:p>
          <a:p>
            <a:r>
              <a:rPr lang="en-US" sz="1200" dirty="0"/>
              <a:t>################################ END EXTERNALS</a:t>
            </a:r>
          </a:p>
        </p:txBody>
      </p:sp>
    </p:spTree>
    <p:extLst>
      <p:ext uri="{BB962C8B-B14F-4D97-AF65-F5344CB8AC3E}">
        <p14:creationId xmlns:p14="http://schemas.microsoft.com/office/powerpoint/2010/main" val="2802743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547311"/>
              </p:ext>
            </p:extLst>
          </p:nvPr>
        </p:nvGraphicFramePr>
        <p:xfrm>
          <a:off x="239576" y="530700"/>
          <a:ext cx="5168738" cy="532256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92074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4176664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33560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SYM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MEANING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POC-&gt;SED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Organic matter derived from the water column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strike="sngStrike" dirty="0" smtClean="0"/>
                        <a:t>SED-&gt;EXP_S</a:t>
                      </a:r>
                      <a:endParaRPr lang="zh-TW" altLang="en-US" sz="1200" strike="sngStrike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strike="sngStrike" dirty="0" smtClean="0"/>
                        <a:t>Sediment</a:t>
                      </a:r>
                      <a:r>
                        <a:rPr lang="en-US" altLang="zh-TW" sz="1200" strike="sngStrike" baseline="0" dirty="0" smtClean="0"/>
                        <a:t> export(e.g. downslope, burial…)</a:t>
                      </a:r>
                      <a:endParaRPr lang="zh-TW" altLang="en-US" sz="1200" strike="sngStrike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SED-&gt;BAC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Bacteria</a:t>
                      </a:r>
                      <a:r>
                        <a:rPr lang="en-US" altLang="zh-TW" sz="1200" baseline="0" dirty="0" smtClean="0"/>
                        <a:t> feed on detritus OC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BAC-&gt;SED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/>
                        <a:t>Bacteria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SED-&gt;MEI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/>
                        <a:t>Meiofauna</a:t>
                      </a:r>
                      <a:r>
                        <a:rPr lang="en-US" altLang="zh-TW" sz="1200" baseline="0" dirty="0" smtClean="0"/>
                        <a:t> feed on detritus OC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MEI-&gt;SED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/>
                        <a:t>Meiofauna</a:t>
                      </a:r>
                      <a:r>
                        <a:rPr lang="en-US" altLang="zh-TW" sz="1200" baseline="0" dirty="0" smtClean="0"/>
                        <a:t>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SED-&gt;MAC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/>
                        <a:t>Macrofauna</a:t>
                      </a:r>
                      <a:r>
                        <a:rPr lang="en-US" altLang="zh-TW" sz="1200" baseline="0" dirty="0" smtClean="0"/>
                        <a:t> feed on detritus OC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MAC-&gt;SED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/>
                        <a:t>Macrofauna</a:t>
                      </a:r>
                      <a:r>
                        <a:rPr lang="en-US" altLang="zh-TW" sz="1200" baseline="0" dirty="0" smtClean="0"/>
                        <a:t>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BAC-&gt;MEI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/>
                        <a:t>Meiofauna</a:t>
                      </a:r>
                      <a:r>
                        <a:rPr lang="en-US" altLang="zh-TW" sz="1200" dirty="0" smtClean="0"/>
                        <a:t> feed</a:t>
                      </a:r>
                      <a:r>
                        <a:rPr lang="en-US" altLang="zh-TW" sz="1200" baseline="0" dirty="0" smtClean="0"/>
                        <a:t>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BAC-&gt;MAC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/>
                        <a:t>Macrofauna</a:t>
                      </a:r>
                      <a:r>
                        <a:rPr lang="en-US" altLang="zh-TW" sz="1200" baseline="0" dirty="0" smtClean="0"/>
                        <a:t> feed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MEI-&gt;MAC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/>
                        <a:t>Macrofauna</a:t>
                      </a:r>
                      <a:r>
                        <a:rPr lang="en-US" altLang="zh-TW" sz="1200" dirty="0" smtClean="0"/>
                        <a:t> feed on</a:t>
                      </a:r>
                      <a:r>
                        <a:rPr lang="en-US" altLang="zh-TW" sz="1200" baseline="0" dirty="0" smtClean="0"/>
                        <a:t> </a:t>
                      </a:r>
                      <a:r>
                        <a:rPr lang="en-US" altLang="zh-TW" sz="1200" baseline="0" dirty="0" err="1" smtClean="0"/>
                        <a:t>meiofauna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MEI-&gt;EXP_B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err="1" smtClean="0"/>
                        <a:t>Meiofauna</a:t>
                      </a:r>
                      <a:r>
                        <a:rPr lang="en-US" altLang="zh-TW" sz="1200" baseline="0" dirty="0" smtClean="0"/>
                        <a:t> predated by other </a:t>
                      </a:r>
                      <a:r>
                        <a:rPr lang="en-US" altLang="zh-TW" sz="1200" dirty="0" err="1" smtClean="0"/>
                        <a:t>benthopelagic</a:t>
                      </a:r>
                      <a:r>
                        <a:rPr lang="en-US" altLang="zh-TW" sz="1200" dirty="0" smtClean="0"/>
                        <a:t>/pelagic predators 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MAC-&gt;EXP_B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/>
                        <a:t>Macrofauna</a:t>
                      </a:r>
                      <a:r>
                        <a:rPr lang="en-US" altLang="zh-TW" sz="1200" dirty="0" smtClean="0"/>
                        <a:t> </a:t>
                      </a:r>
                      <a:r>
                        <a:rPr lang="en-US" altLang="zh-TW" sz="1200" baseline="0" dirty="0" smtClean="0"/>
                        <a:t>predated by other </a:t>
                      </a:r>
                      <a:r>
                        <a:rPr lang="en-US" altLang="zh-TW" sz="1200" dirty="0" err="1" smtClean="0"/>
                        <a:t>benthopelagic</a:t>
                      </a:r>
                      <a:r>
                        <a:rPr lang="en-US" altLang="zh-TW" sz="1200" dirty="0" smtClean="0"/>
                        <a:t>/pelagic predators 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570368666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BAC-&gt;DIC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Bacteria 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1135518816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MEI-&gt;DIC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/>
                        <a:t>Meiofauna</a:t>
                      </a:r>
                      <a:r>
                        <a:rPr lang="en-US" altLang="zh-TW" sz="1200" baseline="0" dirty="0" smtClean="0"/>
                        <a:t> </a:t>
                      </a:r>
                      <a:r>
                        <a:rPr lang="en-US" altLang="zh-TW" sz="1200" dirty="0" smtClean="0"/>
                        <a:t>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951586236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MAC-&gt;DIC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/>
                        <a:t>Macrofauna</a:t>
                      </a:r>
                      <a:r>
                        <a:rPr lang="zh-TW" altLang="en-US" sz="1200" dirty="0" smtClean="0"/>
                        <a:t> </a:t>
                      </a:r>
                      <a:r>
                        <a:rPr lang="en-US" altLang="zh-TW" sz="1200" dirty="0" smtClean="0"/>
                        <a:t>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242929724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93163"/>
              </p:ext>
            </p:extLst>
          </p:nvPr>
        </p:nvGraphicFramePr>
        <p:xfrm>
          <a:off x="6715430" y="219015"/>
          <a:ext cx="5168738" cy="563425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92074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4176664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33560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SYM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MEANING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POC-&gt;SED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Organic matter derived from the water column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SED-&gt;BUR</a:t>
                      </a:r>
                      <a:endParaRPr lang="zh-TW" altLang="en-US" sz="12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Sediment</a:t>
                      </a:r>
                      <a:r>
                        <a:rPr lang="en-US" altLang="zh-TW" sz="1200" baseline="0" dirty="0" smtClean="0">
                          <a:solidFill>
                            <a:srgbClr val="FF0000"/>
                          </a:solidFill>
                        </a:rPr>
                        <a:t> burial</a:t>
                      </a:r>
                      <a:endParaRPr lang="zh-TW" altLang="en-US" sz="12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SED-&gt;EXP</a:t>
                      </a:r>
                      <a:endParaRPr lang="zh-TW" altLang="en-US" sz="1200" dirty="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Sediment</a:t>
                      </a:r>
                      <a:r>
                        <a:rPr lang="en-US" altLang="zh-TW" sz="1200" baseline="0" dirty="0" smtClean="0">
                          <a:solidFill>
                            <a:srgbClr val="FF0000"/>
                          </a:solidFill>
                        </a:rPr>
                        <a:t> export</a:t>
                      </a:r>
                      <a:endParaRPr lang="zh-TW" altLang="en-US" sz="12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124269734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SED-&gt;BAC</a:t>
                      </a:r>
                      <a:endParaRPr lang="zh-TW" altLang="en-US" sz="12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Bacteria</a:t>
                      </a:r>
                      <a:r>
                        <a:rPr lang="en-US" altLang="zh-TW" sz="1200" baseline="0" dirty="0" smtClean="0"/>
                        <a:t> feed on detritus OC</a:t>
                      </a:r>
                      <a:endParaRPr lang="zh-TW" altLang="en-US" sz="1200" dirty="0" smtClean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BAC-&gt;SED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smtClean="0"/>
                        <a:t>Bacteria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SED-&gt;MEI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/>
                        <a:t>Meiofauna</a:t>
                      </a:r>
                      <a:r>
                        <a:rPr lang="en-US" altLang="zh-TW" sz="1200" baseline="0" dirty="0" smtClean="0"/>
                        <a:t> feed on detritus OC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MEI-&gt;SED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/>
                        <a:t>Meiofauna</a:t>
                      </a:r>
                      <a:r>
                        <a:rPr lang="en-US" altLang="zh-TW" sz="1200" baseline="0" dirty="0" smtClean="0"/>
                        <a:t>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SED-&gt;MAC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/>
                        <a:t>Macrofauna</a:t>
                      </a:r>
                      <a:r>
                        <a:rPr lang="en-US" altLang="zh-TW" sz="1200" baseline="0" dirty="0" smtClean="0"/>
                        <a:t> feed on detritus OC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MAC-&gt;SED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/>
                        <a:t>Macrofauna</a:t>
                      </a:r>
                      <a:r>
                        <a:rPr lang="en-US" altLang="zh-TW" sz="1200" baseline="0" dirty="0" smtClean="0"/>
                        <a:t> feces deposit on sediment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BAC-&gt;MEI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/>
                        <a:t>Meiofauna</a:t>
                      </a:r>
                      <a:r>
                        <a:rPr lang="en-US" altLang="zh-TW" sz="1200" dirty="0" smtClean="0"/>
                        <a:t> feed</a:t>
                      </a:r>
                      <a:r>
                        <a:rPr lang="en-US" altLang="zh-TW" sz="1200" baseline="0" dirty="0" smtClean="0"/>
                        <a:t>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BAC-&gt;MAC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/>
                        <a:t>Macrofauna</a:t>
                      </a:r>
                      <a:r>
                        <a:rPr lang="en-US" altLang="zh-TW" sz="1200" baseline="0" dirty="0" smtClean="0"/>
                        <a:t> feed on bacteria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MEI-&gt;MAC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 smtClean="0"/>
                        <a:t>Macrofauna</a:t>
                      </a:r>
                      <a:r>
                        <a:rPr lang="en-US" altLang="zh-TW" sz="1200" dirty="0" smtClean="0"/>
                        <a:t> feed on</a:t>
                      </a:r>
                      <a:r>
                        <a:rPr lang="en-US" altLang="zh-TW" sz="1200" baseline="0" dirty="0" smtClean="0"/>
                        <a:t> </a:t>
                      </a:r>
                      <a:r>
                        <a:rPr lang="en-US" altLang="zh-TW" sz="1200" baseline="0" dirty="0" err="1" smtClean="0"/>
                        <a:t>meiofauna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MEI-&gt;EXP_B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 err="1" smtClean="0"/>
                        <a:t>Meiofauna</a:t>
                      </a:r>
                      <a:r>
                        <a:rPr lang="en-US" altLang="zh-TW" sz="1200" baseline="0" dirty="0" smtClean="0"/>
                        <a:t> predated by other </a:t>
                      </a:r>
                      <a:r>
                        <a:rPr lang="en-US" altLang="zh-TW" sz="1200" dirty="0" err="1" smtClean="0"/>
                        <a:t>benthopelagic</a:t>
                      </a:r>
                      <a:r>
                        <a:rPr lang="en-US" altLang="zh-TW" sz="1200" dirty="0" smtClean="0"/>
                        <a:t>/pelagic predators 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MAC-&gt;EXP_B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/>
                        <a:t>Macrofauna</a:t>
                      </a:r>
                      <a:r>
                        <a:rPr lang="en-US" altLang="zh-TW" sz="1200" dirty="0" smtClean="0"/>
                        <a:t> </a:t>
                      </a:r>
                      <a:r>
                        <a:rPr lang="en-US" altLang="zh-TW" sz="1200" baseline="0" dirty="0" smtClean="0"/>
                        <a:t>predated by other </a:t>
                      </a:r>
                      <a:r>
                        <a:rPr lang="en-US" altLang="zh-TW" sz="1200" dirty="0" err="1" smtClean="0"/>
                        <a:t>benthopelagic</a:t>
                      </a:r>
                      <a:r>
                        <a:rPr lang="en-US" altLang="zh-TW" sz="1200" dirty="0" smtClean="0"/>
                        <a:t>/pelagic predators 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570368666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BAC-&gt;DIC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Bacteria 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1135518816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MEI-&gt;DIC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aseline="0" dirty="0" err="1" smtClean="0"/>
                        <a:t>Meiofauna</a:t>
                      </a:r>
                      <a:r>
                        <a:rPr lang="en-US" altLang="zh-TW" sz="1200" baseline="0" dirty="0" smtClean="0"/>
                        <a:t> </a:t>
                      </a:r>
                      <a:r>
                        <a:rPr lang="en-US" altLang="zh-TW" sz="1200" dirty="0" smtClean="0"/>
                        <a:t>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3951586236"/>
                  </a:ext>
                </a:extLst>
              </a:tr>
              <a:tr h="311685">
                <a:tc>
                  <a:txBody>
                    <a:bodyPr/>
                    <a:lstStyle/>
                    <a:p>
                      <a:r>
                        <a:rPr lang="en-US" altLang="zh-TW" sz="1200" dirty="0" smtClean="0"/>
                        <a:t>MAC-&gt;DIC</a:t>
                      </a:r>
                      <a:endParaRPr lang="zh-TW" altLang="en-US" sz="1200" dirty="0">
                        <a:latin typeface="+mn-lt"/>
                      </a:endParaRPr>
                    </a:p>
                  </a:txBody>
                  <a:tcPr marL="67417" marR="67417" marT="33709" marB="33709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err="1" smtClean="0"/>
                        <a:t>Macrofauna</a:t>
                      </a:r>
                      <a:r>
                        <a:rPr lang="zh-TW" altLang="en-US" sz="1200" dirty="0" smtClean="0"/>
                        <a:t> </a:t>
                      </a:r>
                      <a:r>
                        <a:rPr lang="en-US" altLang="zh-TW" sz="1200" dirty="0" smtClean="0"/>
                        <a:t>respiration</a:t>
                      </a:r>
                      <a:endParaRPr lang="zh-TW" altLang="en-US" sz="1200" dirty="0" smtClean="0">
                        <a:latin typeface="+mn-lt"/>
                      </a:endParaRPr>
                    </a:p>
                  </a:txBody>
                  <a:tcPr marL="67417" marR="67417" marT="33709" marB="33709"/>
                </a:tc>
                <a:extLst>
                  <a:ext uri="{0D108BD9-81ED-4DB2-BD59-A6C34878D82A}">
                    <a16:rowId xmlns:a16="http://schemas.microsoft.com/office/drawing/2014/main" val="2429297240"/>
                  </a:ext>
                </a:extLst>
              </a:tr>
            </a:tbl>
          </a:graphicData>
        </a:graphic>
      </p:graphicFrame>
      <p:cxnSp>
        <p:nvCxnSpPr>
          <p:cNvPr id="5" name="直線單箭頭接點 4"/>
          <p:cNvCxnSpPr/>
          <p:nvPr/>
        </p:nvCxnSpPr>
        <p:spPr>
          <a:xfrm>
            <a:off x="5579764" y="1361498"/>
            <a:ext cx="10271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0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6806" y="194547"/>
            <a:ext cx="8539316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################################ </a:t>
            </a:r>
            <a:r>
              <a:rPr lang="en-US" altLang="zh-TW" dirty="0" smtClean="0"/>
              <a:t>PARAMETER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b="1" dirty="0" smtClean="0"/>
              <a:t>!-- </a:t>
            </a:r>
            <a:r>
              <a:rPr lang="en-US" b="1" dirty="0"/>
              <a:t>Stocks</a:t>
            </a:r>
          </a:p>
          <a:p>
            <a:r>
              <a:rPr lang="en-US" dirty="0"/>
              <a:t>SEDSS   	</a:t>
            </a:r>
            <a:r>
              <a:rPr lang="zh-TW" altLang="en-US" dirty="0" smtClean="0"/>
              <a:t>                  </a:t>
            </a:r>
            <a:r>
              <a:rPr lang="en-US" dirty="0" smtClean="0"/>
              <a:t>= </a:t>
            </a:r>
            <a:r>
              <a:rPr lang="en-US" dirty="0" smtClean="0">
                <a:solidFill>
                  <a:srgbClr val="FF0000"/>
                </a:solidFill>
              </a:rPr>
              <a:t>revised                  </a:t>
            </a:r>
            <a:r>
              <a:rPr lang="en-US" dirty="0" smtClean="0"/>
              <a:t>{</a:t>
            </a:r>
            <a:r>
              <a:rPr lang="en-US" dirty="0" err="1" smtClean="0"/>
              <a:t>mgC</a:t>
            </a:r>
            <a:r>
              <a:rPr lang="en-US" dirty="0" smtClean="0"/>
              <a:t>/m2</a:t>
            </a:r>
            <a:r>
              <a:rPr lang="en-US" dirty="0"/>
              <a:t>}</a:t>
            </a:r>
          </a:p>
          <a:p>
            <a:r>
              <a:rPr lang="en-US" dirty="0"/>
              <a:t>BACSS		= 65.31		{</a:t>
            </a:r>
            <a:r>
              <a:rPr lang="en-US" dirty="0" err="1"/>
              <a:t>mgC</a:t>
            </a:r>
            <a:r>
              <a:rPr lang="en-US" dirty="0"/>
              <a:t>/m2}</a:t>
            </a:r>
          </a:p>
          <a:p>
            <a:r>
              <a:rPr lang="en-US" dirty="0"/>
              <a:t>MEISS		= 1.49		{</a:t>
            </a:r>
            <a:r>
              <a:rPr lang="en-US" dirty="0" err="1"/>
              <a:t>mgC</a:t>
            </a:r>
            <a:r>
              <a:rPr lang="en-US" dirty="0"/>
              <a:t>/m2}</a:t>
            </a:r>
          </a:p>
          <a:p>
            <a:r>
              <a:rPr lang="en-US" dirty="0"/>
              <a:t>MACSS		= 3.65		{</a:t>
            </a:r>
            <a:r>
              <a:rPr lang="en-US" dirty="0" err="1"/>
              <a:t>mgC</a:t>
            </a:r>
            <a:r>
              <a:rPr lang="en-US" dirty="0"/>
              <a:t>/m2}</a:t>
            </a:r>
          </a:p>
          <a:p>
            <a:endParaRPr lang="en-US" dirty="0"/>
          </a:p>
          <a:p>
            <a:r>
              <a:rPr lang="en-US" b="1" dirty="0"/>
              <a:t>!-- Constraints</a:t>
            </a:r>
          </a:p>
          <a:p>
            <a:r>
              <a:rPr lang="en-US" strike="sngStrike" dirty="0"/>
              <a:t>!burial efficiency</a:t>
            </a:r>
          </a:p>
          <a:p>
            <a:r>
              <a:rPr lang="en-US" strike="sngStrike" dirty="0" err="1"/>
              <a:t>minSEDbe</a:t>
            </a:r>
            <a:r>
              <a:rPr lang="en-US" strike="sngStrike" dirty="0"/>
              <a:t>  	= 0.24	{fraction}</a:t>
            </a:r>
          </a:p>
          <a:p>
            <a:r>
              <a:rPr lang="en-US" strike="sngStrike" dirty="0" err="1"/>
              <a:t>maxSEDbe</a:t>
            </a:r>
            <a:r>
              <a:rPr lang="en-US" strike="sngStrike" dirty="0"/>
              <a:t>  	= 1	{fraction</a:t>
            </a:r>
            <a:r>
              <a:rPr lang="en-US" strike="sngStrike" dirty="0" smtClean="0"/>
              <a:t>}</a:t>
            </a:r>
          </a:p>
          <a:p>
            <a:endParaRPr lang="en-US" strike="sngStrike" dirty="0"/>
          </a:p>
          <a:p>
            <a:r>
              <a:rPr lang="en-US" dirty="0" smtClean="0">
                <a:solidFill>
                  <a:srgbClr val="FF0000"/>
                </a:solidFill>
              </a:rPr>
              <a:t>!</a:t>
            </a:r>
            <a:r>
              <a:rPr lang="en-US" altLang="zh-TW" dirty="0">
                <a:solidFill>
                  <a:srgbClr val="FF0000"/>
                </a:solidFill>
              </a:rPr>
              <a:t>Burial</a:t>
            </a:r>
            <a:r>
              <a:rPr lang="en-US" dirty="0">
                <a:solidFill>
                  <a:srgbClr val="FF0000"/>
                </a:solidFill>
              </a:rPr>
              <a:t> rate</a:t>
            </a:r>
          </a:p>
          <a:p>
            <a:r>
              <a:rPr lang="en-US" dirty="0" err="1">
                <a:solidFill>
                  <a:srgbClr val="FF0000"/>
                </a:solidFill>
              </a:rPr>
              <a:t>minBR</a:t>
            </a:r>
            <a:r>
              <a:rPr lang="en-US" dirty="0">
                <a:solidFill>
                  <a:srgbClr val="FF0000"/>
                </a:solidFill>
              </a:rPr>
              <a:t>                         = revised        {fraction}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maxBR</a:t>
            </a:r>
            <a:r>
              <a:rPr lang="en-US" dirty="0" smtClean="0">
                <a:solidFill>
                  <a:srgbClr val="FF0000"/>
                </a:solidFill>
              </a:rPr>
              <a:t>                         </a:t>
            </a:r>
            <a:r>
              <a:rPr lang="en-US" dirty="0">
                <a:solidFill>
                  <a:srgbClr val="FF0000"/>
                </a:solidFill>
              </a:rPr>
              <a:t>=0.7               {fraction}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!export rate</a:t>
            </a:r>
          </a:p>
          <a:p>
            <a:r>
              <a:rPr lang="en-US" dirty="0" err="1">
                <a:solidFill>
                  <a:srgbClr val="FF0000"/>
                </a:solidFill>
              </a:rPr>
              <a:t>minER</a:t>
            </a:r>
            <a:r>
              <a:rPr lang="en-US" dirty="0">
                <a:solidFill>
                  <a:srgbClr val="FF0000"/>
                </a:solidFill>
              </a:rPr>
              <a:t>                          =0.0               {fraction}</a:t>
            </a:r>
          </a:p>
          <a:p>
            <a:r>
              <a:rPr lang="en-US" dirty="0" err="1">
                <a:solidFill>
                  <a:srgbClr val="FF0000"/>
                </a:solidFill>
              </a:rPr>
              <a:t>maxER</a:t>
            </a:r>
            <a:r>
              <a:rPr lang="en-US" dirty="0">
                <a:solidFill>
                  <a:srgbClr val="FF0000"/>
                </a:solidFill>
              </a:rPr>
              <a:t>                          =0.</a:t>
            </a:r>
            <a:r>
              <a:rPr lang="en-US" altLang="zh-TW" dirty="0">
                <a:solidFill>
                  <a:srgbClr val="FF0000"/>
                </a:solidFill>
              </a:rPr>
              <a:t>87</a:t>
            </a:r>
            <a:r>
              <a:rPr lang="en-US" dirty="0">
                <a:solidFill>
                  <a:srgbClr val="FF0000"/>
                </a:solidFill>
              </a:rPr>
              <a:t>              {fraction}</a:t>
            </a:r>
          </a:p>
          <a:p>
            <a:endParaRPr lang="en-US" dirty="0"/>
          </a:p>
          <a:p>
            <a:r>
              <a:rPr lang="en-US" altLang="zh-TW" dirty="0">
                <a:solidFill>
                  <a:srgbClr val="FF0000"/>
                </a:solidFill>
              </a:rPr>
              <a:t>!</a:t>
            </a:r>
            <a:r>
              <a:rPr lang="en-US" altLang="zh-TW" dirty="0" err="1">
                <a:solidFill>
                  <a:srgbClr val="FF0000"/>
                </a:solidFill>
              </a:rPr>
              <a:t>POCflux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min</a:t>
            </a:r>
            <a:r>
              <a:rPr lang="en-US" altLang="zh-TW" dirty="0" err="1">
                <a:solidFill>
                  <a:srgbClr val="FF0000"/>
                </a:solidFill>
              </a:rPr>
              <a:t>POC</a:t>
            </a:r>
            <a:r>
              <a:rPr lang="en-US" dirty="0">
                <a:solidFill>
                  <a:srgbClr val="FF0000"/>
                </a:solidFill>
              </a:rPr>
              <a:t>                        =8</a:t>
            </a:r>
            <a:r>
              <a:rPr lang="en-US" altLang="zh-TW" dirty="0">
                <a:solidFill>
                  <a:srgbClr val="FF0000"/>
                </a:solidFill>
              </a:rPr>
              <a:t>00</a:t>
            </a:r>
            <a:r>
              <a:rPr lang="en-US" dirty="0">
                <a:solidFill>
                  <a:srgbClr val="FF0000"/>
                </a:solidFill>
              </a:rPr>
              <a:t>    {</a:t>
            </a:r>
            <a:r>
              <a:rPr lang="en-US" dirty="0" err="1">
                <a:solidFill>
                  <a:srgbClr val="FF0000"/>
                </a:solidFill>
              </a:rPr>
              <a:t>mgC</a:t>
            </a:r>
            <a:r>
              <a:rPr lang="en-US" dirty="0">
                <a:solidFill>
                  <a:srgbClr val="FF0000"/>
                </a:solidFill>
              </a:rPr>
              <a:t>/m2/d}</a:t>
            </a:r>
          </a:p>
          <a:p>
            <a:r>
              <a:rPr lang="en-US" dirty="0" err="1">
                <a:solidFill>
                  <a:srgbClr val="FF0000"/>
                </a:solidFill>
              </a:rPr>
              <a:t>max</a:t>
            </a:r>
            <a:r>
              <a:rPr lang="en-US" altLang="zh-TW" dirty="0" err="1">
                <a:solidFill>
                  <a:srgbClr val="FF0000"/>
                </a:solidFill>
              </a:rPr>
              <a:t>POC</a:t>
            </a:r>
            <a:r>
              <a:rPr lang="zh-TW" altLang="en-US" dirty="0">
                <a:solidFill>
                  <a:srgbClr val="FF0000"/>
                </a:solidFill>
              </a:rPr>
              <a:t>                        </a:t>
            </a:r>
            <a:r>
              <a:rPr lang="en-US" dirty="0">
                <a:solidFill>
                  <a:srgbClr val="FF0000"/>
                </a:solidFill>
              </a:rPr>
              <a:t>=4</a:t>
            </a:r>
            <a:r>
              <a:rPr lang="en-US" altLang="zh-TW" dirty="0">
                <a:solidFill>
                  <a:srgbClr val="FF0000"/>
                </a:solidFill>
              </a:rPr>
              <a:t>800</a:t>
            </a:r>
            <a:r>
              <a:rPr lang="en-US" dirty="0">
                <a:solidFill>
                  <a:srgbClr val="FF0000"/>
                </a:solidFill>
              </a:rPr>
              <a:t>	 {</a:t>
            </a:r>
            <a:r>
              <a:rPr lang="en-US" dirty="0" err="1">
                <a:solidFill>
                  <a:srgbClr val="FF0000"/>
                </a:solidFill>
              </a:rPr>
              <a:t>mgC</a:t>
            </a:r>
            <a:r>
              <a:rPr lang="en-US" dirty="0">
                <a:solidFill>
                  <a:srgbClr val="FF0000"/>
                </a:solidFill>
              </a:rPr>
              <a:t>/m2/d</a:t>
            </a:r>
            <a:r>
              <a:rPr lang="en-US" dirty="0" smtClean="0">
                <a:solidFill>
                  <a:srgbClr val="FF0000"/>
                </a:solidFill>
              </a:rPr>
              <a:t>}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823905" y="3776097"/>
            <a:ext cx="1890332" cy="2903549"/>
            <a:chOff x="4823905" y="3776097"/>
            <a:chExt cx="1890332" cy="2903549"/>
          </a:xfrm>
        </p:grpSpPr>
        <p:grpSp>
          <p:nvGrpSpPr>
            <p:cNvPr id="6" name="群組 5"/>
            <p:cNvGrpSpPr/>
            <p:nvPr/>
          </p:nvGrpSpPr>
          <p:grpSpPr>
            <a:xfrm>
              <a:off x="4954923" y="4081276"/>
              <a:ext cx="1759314" cy="1467290"/>
              <a:chOff x="10160797" y="4313091"/>
              <a:chExt cx="1759314" cy="146729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0160797" y="4313091"/>
                <a:ext cx="1713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Kao et al. (2014)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" name="文字方塊 4"/>
              <p:cNvSpPr txBox="1"/>
              <p:nvPr/>
            </p:nvSpPr>
            <p:spPr>
              <a:xfrm>
                <a:off x="10167323" y="5411049"/>
                <a:ext cx="1752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Huh et al. (2009)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4823905" y="6310314"/>
              <a:ext cx="17527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Liu et al. (</a:t>
              </a:r>
              <a:r>
                <a:rPr lang="en-US" dirty="0" smtClean="0">
                  <a:solidFill>
                    <a:srgbClr val="FF0000"/>
                  </a:solidFill>
                </a:rPr>
                <a:t>2009)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823905" y="6005135"/>
              <a:ext cx="1690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Liu et al. (</a:t>
              </a:r>
              <a:r>
                <a:rPr lang="en-US" dirty="0" smtClean="0">
                  <a:solidFill>
                    <a:srgbClr val="FF0000"/>
                  </a:solidFill>
                </a:rPr>
                <a:t>200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6</a:t>
              </a:r>
              <a:r>
                <a:rPr lang="en-US" dirty="0" smtClean="0">
                  <a:solidFill>
                    <a:srgbClr val="FF0000"/>
                  </a:solidFill>
                </a:rPr>
                <a:t>)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915809" y="3776097"/>
              <a:ext cx="1752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Huh et al. (2009)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055194" y="254477"/>
            <a:ext cx="59190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################################ CONSTRAINT </a:t>
            </a:r>
          </a:p>
          <a:p>
            <a:r>
              <a:rPr lang="en-US" dirty="0" smtClean="0"/>
              <a:t>!-- </a:t>
            </a:r>
            <a:r>
              <a:rPr lang="en-US" dirty="0"/>
              <a:t>SED</a:t>
            </a:r>
          </a:p>
          <a:p>
            <a:r>
              <a:rPr lang="en-US" strike="sngStrike" dirty="0"/>
              <a:t>SED  -&gt;  EXP_S = [</a:t>
            </a:r>
            <a:r>
              <a:rPr lang="en-US" strike="sngStrike" dirty="0" err="1" smtClean="0"/>
              <a:t>minSEDbe,maxSEDbe</a:t>
            </a:r>
            <a:r>
              <a:rPr lang="en-US" strike="sngStrike" dirty="0" smtClean="0"/>
              <a:t>]* POC_W  -&gt;  SED !SED </a:t>
            </a:r>
            <a:r>
              <a:rPr lang="en-US" strike="sngStrike" dirty="0"/>
              <a:t>burial rate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POC_W-&gt;SED</a:t>
            </a:r>
            <a:r>
              <a:rPr lang="en-US" dirty="0" smtClean="0">
                <a:solidFill>
                  <a:srgbClr val="FF0000"/>
                </a:solidFill>
              </a:rPr>
              <a:t>= [</a:t>
            </a:r>
            <a:r>
              <a:rPr lang="en-US" dirty="0" err="1" smtClean="0">
                <a:solidFill>
                  <a:srgbClr val="FF0000"/>
                </a:solidFill>
              </a:rPr>
              <a:t>min</a:t>
            </a:r>
            <a:r>
              <a:rPr lang="en-US" altLang="zh-TW" dirty="0" err="1" smtClean="0">
                <a:solidFill>
                  <a:srgbClr val="FF0000"/>
                </a:solidFill>
              </a:rPr>
              <a:t>POC</a:t>
            </a:r>
            <a:r>
              <a:rPr lang="en-US" dirty="0" err="1" smtClean="0">
                <a:solidFill>
                  <a:srgbClr val="FF0000"/>
                </a:solidFill>
              </a:rPr>
              <a:t>,max</a:t>
            </a:r>
            <a:r>
              <a:rPr lang="en-US" altLang="zh-TW" dirty="0" err="1" smtClean="0">
                <a:solidFill>
                  <a:srgbClr val="FF0000"/>
                </a:solidFill>
              </a:rPr>
              <a:t>POC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!POC flux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SED-&gt;BUR</a:t>
            </a:r>
            <a:r>
              <a:rPr lang="en-US" dirty="0">
                <a:solidFill>
                  <a:srgbClr val="FF0000"/>
                </a:solidFill>
              </a:rPr>
              <a:t> = [</a:t>
            </a:r>
            <a:r>
              <a:rPr lang="en-US" dirty="0" err="1" smtClean="0">
                <a:solidFill>
                  <a:srgbClr val="FF0000"/>
                </a:solidFill>
              </a:rPr>
              <a:t>min</a:t>
            </a:r>
            <a:r>
              <a:rPr lang="en-US" altLang="zh-TW" dirty="0" err="1" smtClean="0">
                <a:solidFill>
                  <a:srgbClr val="FF0000"/>
                </a:solidFill>
              </a:rPr>
              <a:t>BR</a:t>
            </a:r>
            <a:r>
              <a:rPr lang="en-US" dirty="0" err="1" smtClean="0">
                <a:solidFill>
                  <a:srgbClr val="FF0000"/>
                </a:solidFill>
              </a:rPr>
              <a:t>,max</a:t>
            </a:r>
            <a:r>
              <a:rPr lang="en-US" altLang="zh-TW" dirty="0" err="1" smtClean="0">
                <a:solidFill>
                  <a:srgbClr val="FF0000"/>
                </a:solidFill>
              </a:rPr>
              <a:t>BR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* </a:t>
            </a:r>
            <a:r>
              <a:rPr lang="en-US" altLang="zh-TW" dirty="0" smtClean="0">
                <a:solidFill>
                  <a:srgbClr val="FF0000"/>
                </a:solidFill>
              </a:rPr>
              <a:t>POC_W-&gt;SED  </a:t>
            </a:r>
            <a:r>
              <a:rPr lang="en-US" dirty="0" smtClean="0">
                <a:solidFill>
                  <a:srgbClr val="FF0000"/>
                </a:solidFill>
              </a:rPr>
              <a:t>!Burial</a:t>
            </a:r>
            <a:endParaRPr lang="zh-TW" altLang="en-US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SED-</a:t>
            </a:r>
            <a:r>
              <a:rPr lang="en-US" altLang="zh-TW" dirty="0">
                <a:solidFill>
                  <a:srgbClr val="FF0000"/>
                </a:solidFill>
              </a:rPr>
              <a:t>&gt;</a:t>
            </a:r>
            <a:r>
              <a:rPr lang="en-US" altLang="zh-TW" dirty="0" smtClean="0">
                <a:solidFill>
                  <a:srgbClr val="FF0000"/>
                </a:solidFill>
              </a:rPr>
              <a:t>EXP </a:t>
            </a:r>
            <a:r>
              <a:rPr lang="en-US" dirty="0">
                <a:solidFill>
                  <a:srgbClr val="FF0000"/>
                </a:solidFill>
              </a:rPr>
              <a:t>= [</a:t>
            </a:r>
            <a:r>
              <a:rPr lang="en-US" dirty="0" err="1" smtClean="0">
                <a:solidFill>
                  <a:srgbClr val="FF0000"/>
                </a:solidFill>
              </a:rPr>
              <a:t>min</a:t>
            </a:r>
            <a:r>
              <a:rPr lang="en-US" altLang="zh-TW" dirty="0" err="1" smtClean="0">
                <a:solidFill>
                  <a:srgbClr val="FF0000"/>
                </a:solidFill>
              </a:rPr>
              <a:t>ER</a:t>
            </a:r>
            <a:r>
              <a:rPr lang="en-US" dirty="0" err="1" smtClean="0">
                <a:solidFill>
                  <a:srgbClr val="FF0000"/>
                </a:solidFill>
              </a:rPr>
              <a:t>,max</a:t>
            </a:r>
            <a:r>
              <a:rPr lang="en-US" altLang="zh-TW" dirty="0" err="1" smtClean="0">
                <a:solidFill>
                  <a:srgbClr val="FF0000"/>
                </a:solidFill>
              </a:rPr>
              <a:t>ER</a:t>
            </a:r>
            <a:r>
              <a:rPr lang="en-US" dirty="0">
                <a:solidFill>
                  <a:srgbClr val="FF0000"/>
                </a:solidFill>
              </a:rPr>
              <a:t>] * </a:t>
            </a:r>
            <a:r>
              <a:rPr lang="en-US" altLang="zh-TW" dirty="0">
                <a:solidFill>
                  <a:srgbClr val="FF0000"/>
                </a:solidFill>
              </a:rPr>
              <a:t>POC_W-&gt;SED  </a:t>
            </a:r>
            <a:r>
              <a:rPr lang="en-US" dirty="0" smtClean="0">
                <a:solidFill>
                  <a:srgbClr val="FF0000"/>
                </a:solidFill>
              </a:rPr>
              <a:t>!Export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353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8789" y="1212021"/>
            <a:ext cx="102427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Cruises with complete data</a:t>
            </a:r>
            <a:endParaRPr lang="en-US" b="1" dirty="0"/>
          </a:p>
          <a:p>
            <a:r>
              <a:rPr lang="en-US" dirty="0"/>
              <a:t>GC1: OR1_1114(</a:t>
            </a:r>
            <a:r>
              <a:rPr lang="en-US" dirty="0" err="1"/>
              <a:t>su</a:t>
            </a:r>
            <a:r>
              <a:rPr lang="en-US" dirty="0"/>
              <a:t>),OR1_1126(au),OR1_1128(</a:t>
            </a:r>
            <a:r>
              <a:rPr lang="en-US" dirty="0" err="1"/>
              <a:t>sp</a:t>
            </a:r>
            <a:r>
              <a:rPr lang="en-US" dirty="0"/>
              <a:t>) : take Bac data from OR1_1190(SP)</a:t>
            </a:r>
          </a:p>
          <a:p>
            <a:r>
              <a:rPr lang="en-US" dirty="0"/>
              <a:t>     </a:t>
            </a:r>
            <a:r>
              <a:rPr lang="en-US" dirty="0" smtClean="0"/>
              <a:t>    OR1_1190(</a:t>
            </a:r>
            <a:r>
              <a:rPr lang="en-US" dirty="0" err="1" smtClean="0"/>
              <a:t>sp</a:t>
            </a:r>
            <a:r>
              <a:rPr lang="en-US" dirty="0" smtClean="0"/>
              <a:t>)                  			 </a:t>
            </a:r>
            <a:r>
              <a:rPr lang="en-US" dirty="0"/>
              <a:t>: take </a:t>
            </a:r>
            <a:r>
              <a:rPr lang="en-US" dirty="0" err="1"/>
              <a:t>Meio</a:t>
            </a:r>
            <a:r>
              <a:rPr lang="en-US" dirty="0"/>
              <a:t> data from OR1_1128(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  <a:p>
            <a:r>
              <a:rPr lang="en-US" dirty="0"/>
              <a:t>GS1: OR1_1114(</a:t>
            </a:r>
            <a:r>
              <a:rPr lang="en-US" dirty="0" err="1"/>
              <a:t>su</a:t>
            </a:r>
            <a:r>
              <a:rPr lang="en-US" dirty="0"/>
              <a:t>),OR1_1126(au)          </a:t>
            </a:r>
            <a:r>
              <a:rPr lang="en-US" dirty="0" smtClean="0"/>
              <a:t>	 </a:t>
            </a:r>
            <a:r>
              <a:rPr lang="en-US" dirty="0"/>
              <a:t>: take Bac data from OR1_1190(SP)</a:t>
            </a:r>
          </a:p>
          <a:p>
            <a:r>
              <a:rPr lang="en-US" dirty="0"/>
              <a:t>   </a:t>
            </a:r>
            <a:r>
              <a:rPr lang="en-US" dirty="0" smtClean="0"/>
              <a:t>      </a:t>
            </a:r>
            <a:r>
              <a:rPr lang="en-US" dirty="0"/>
              <a:t>OR1_1190(SP)    </a:t>
            </a:r>
            <a:r>
              <a:rPr lang="en-US" dirty="0" smtClean="0"/>
              <a:t>	                                    </a:t>
            </a:r>
            <a:r>
              <a:rPr lang="en-US" dirty="0"/>
              <a:t>:take </a:t>
            </a:r>
            <a:r>
              <a:rPr lang="en-US" dirty="0" err="1"/>
              <a:t>Meio</a:t>
            </a:r>
            <a:r>
              <a:rPr lang="en-US" dirty="0"/>
              <a:t> data from OR1_1132(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  <a:p>
            <a:r>
              <a:rPr lang="en-US" dirty="0"/>
              <a:t>-&gt; </a:t>
            </a:r>
            <a:r>
              <a:rPr lang="en-US" dirty="0" err="1"/>
              <a:t>各做一個model</a:t>
            </a:r>
            <a:endParaRPr 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98789" y="467214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Seasonal </a:t>
            </a:r>
            <a:r>
              <a:rPr lang="en-US" sz="2400" dirty="0"/>
              <a:t>model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57349" y="3483429"/>
            <a:ext cx="117194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20220922meeting</a:t>
            </a:r>
          </a:p>
          <a:p>
            <a:pPr marL="342900" indent="-342900">
              <a:buAutoNum type="arabicPeriod"/>
            </a:pPr>
            <a:r>
              <a:rPr lang="zh-TW" altLang="en-US" dirty="0" smtClean="0"/>
              <a:t>先處理須計算的數字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Seasonal model </a:t>
            </a:r>
            <a:r>
              <a:rPr lang="zh-TW" altLang="en-US" dirty="0" smtClean="0"/>
              <a:t>先不用處理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zh-TW" altLang="en-US" dirty="0" smtClean="0"/>
              <a:t>如何解釋</a:t>
            </a:r>
            <a:r>
              <a:rPr lang="en-US" altLang="zh-TW" dirty="0" smtClean="0"/>
              <a:t>sedimentation rate</a:t>
            </a:r>
            <a:r>
              <a:rPr lang="zh-TW" altLang="en-US" dirty="0"/>
              <a:t> </a:t>
            </a:r>
            <a:r>
              <a:rPr lang="zh-TW" altLang="en-US" dirty="0" smtClean="0"/>
              <a:t>觀測值為</a:t>
            </a:r>
            <a:r>
              <a:rPr lang="en-US" altLang="zh-TW" dirty="0" smtClean="0"/>
              <a:t>burial</a:t>
            </a:r>
            <a:r>
              <a:rPr lang="zh-TW" altLang="en-US" dirty="0" smtClean="0"/>
              <a:t> </a:t>
            </a:r>
            <a:r>
              <a:rPr lang="en-US" altLang="zh-TW" dirty="0" smtClean="0"/>
              <a:t>rate </a:t>
            </a:r>
            <a:r>
              <a:rPr lang="zh-TW" altLang="en-US" dirty="0" smtClean="0"/>
              <a:t>的下限 但實際跑出來的值更高</a:t>
            </a:r>
            <a:r>
              <a:rPr lang="en-US" altLang="zh-TW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因為</a:t>
            </a:r>
            <a:r>
              <a:rPr lang="en-US" altLang="zh-TW" dirty="0" err="1" smtClean="0"/>
              <a:t>poc</a:t>
            </a:r>
            <a:r>
              <a:rPr lang="en-US" altLang="zh-TW" dirty="0" smtClean="0"/>
              <a:t> flux </a:t>
            </a:r>
            <a:r>
              <a:rPr lang="zh-TW" altLang="en-US" dirty="0" smtClean="0"/>
              <a:t>測量時間短</a:t>
            </a:r>
            <a:r>
              <a:rPr lang="en-US" altLang="zh-TW" dirty="0" smtClean="0"/>
              <a:t>+</a:t>
            </a:r>
            <a:r>
              <a:rPr lang="zh-TW" altLang="en-US" dirty="0" smtClean="0"/>
              <a:t>變動量大，但</a:t>
            </a:r>
            <a:r>
              <a:rPr lang="en-US" altLang="zh-TW" dirty="0" smtClean="0"/>
              <a:t>sedimentation rate </a:t>
            </a:r>
            <a:r>
              <a:rPr lang="zh-TW" altLang="en-US" dirty="0"/>
              <a:t>測量時間長</a:t>
            </a:r>
            <a:r>
              <a:rPr lang="en-US" altLang="zh-TW" dirty="0"/>
              <a:t>(</a:t>
            </a:r>
            <a:r>
              <a:rPr lang="zh-TW" altLang="en-US" dirty="0"/>
              <a:t>但</a:t>
            </a:r>
            <a:r>
              <a:rPr lang="zh-TW" altLang="en-US" dirty="0" smtClean="0"/>
              <a:t>視為平均</a:t>
            </a:r>
            <a:r>
              <a:rPr lang="en-US" altLang="zh-TW" dirty="0" smtClean="0"/>
              <a:t>)</a:t>
            </a:r>
            <a:r>
              <a:rPr lang="zh-TW" altLang="en-US" dirty="0" smtClean="0"/>
              <a:t> 相除後最小的值作為下限</a:t>
            </a:r>
            <a:endParaRPr lang="en-US" altLang="zh-TW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 </a:t>
            </a:r>
            <a:r>
              <a:rPr lang="zh-TW" altLang="en-US" dirty="0" smtClean="0"/>
              <a:t>結果值高</a:t>
            </a:r>
            <a:r>
              <a:rPr lang="en-US" altLang="zh-TW" dirty="0" smtClean="0"/>
              <a:t>=</a:t>
            </a:r>
            <a:r>
              <a:rPr lang="zh-TW" altLang="en-US" dirty="0" smtClean="0"/>
              <a:t>合理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66789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32" y="791257"/>
            <a:ext cx="7272357" cy="545426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98789" y="467214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SED OC</a:t>
            </a:r>
            <a:endParaRPr lang="en-US" sz="24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348099" y="1127628"/>
            <a:ext cx="4361924" cy="2462063"/>
            <a:chOff x="333688" y="1145125"/>
            <a:chExt cx="5601989" cy="316201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688" y="1145125"/>
              <a:ext cx="5353860" cy="3162011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2199040" y="2726130"/>
              <a:ext cx="3736637" cy="830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Forgot to time the density in my thesis…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65875" y="3948501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Revision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65875" y="4317833"/>
            <a:ext cx="4966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Density #</a:t>
            </a:r>
            <a:r>
              <a:rPr lang="en-US" dirty="0">
                <a:solidFill>
                  <a:srgbClr val="FF0000"/>
                </a:solidFill>
              </a:rPr>
              <a:t>sediment bulk density g/cm3 (Su, 2018)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GC1density</a:t>
            </a:r>
            <a:r>
              <a:rPr lang="en-US" dirty="0">
                <a:solidFill>
                  <a:srgbClr val="FF0000"/>
                </a:solidFill>
              </a:rPr>
              <a:t>&lt;-</a:t>
            </a:r>
            <a:r>
              <a:rPr lang="en-US" dirty="0" smtClean="0">
                <a:solidFill>
                  <a:srgbClr val="FF0000"/>
                </a:solidFill>
              </a:rPr>
              <a:t>2.1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GS1density</a:t>
            </a:r>
            <a:r>
              <a:rPr lang="en-US" dirty="0" smtClean="0">
                <a:solidFill>
                  <a:srgbClr val="FF0000"/>
                </a:solidFill>
              </a:rPr>
              <a:t>&lt;-1.8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19781"/>
              </p:ext>
            </p:extLst>
          </p:nvPr>
        </p:nvGraphicFramePr>
        <p:xfrm>
          <a:off x="165875" y="5540605"/>
          <a:ext cx="35799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1">
                  <a:extLst>
                    <a:ext uri="{9D8B030D-6E8A-4147-A177-3AD203B41FA5}">
                      <a16:colId xmlns:a16="http://schemas.microsoft.com/office/drawing/2014/main" val="3578800473"/>
                    </a:ext>
                  </a:extLst>
                </a:gridCol>
                <a:gridCol w="2665563">
                  <a:extLst>
                    <a:ext uri="{9D8B030D-6E8A-4147-A177-3AD203B41FA5}">
                      <a16:colId xmlns:a16="http://schemas.microsoft.com/office/drawing/2014/main" val="65783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SED</a:t>
                      </a:r>
                      <a:r>
                        <a:rPr lang="en-US" baseline="0" dirty="0" smtClean="0"/>
                        <a:t> OC stock (mg C/ m2)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698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GC1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735,566.9</a:t>
                      </a:r>
                      <a:r>
                        <a:rPr lang="en-US" altLang="zh-TW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42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917,914.2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510111"/>
                  </a:ext>
                </a:extLst>
              </a:tr>
            </a:tbl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5408761" y="328714"/>
            <a:ext cx="44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GC1: Variant, higher than GS1 during summer</a:t>
            </a:r>
            <a:endParaRPr lang="en-US" dirty="0"/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7056408" y="603849"/>
            <a:ext cx="2096219" cy="1112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 flipV="1">
            <a:off x="6664017" y="4725398"/>
            <a:ext cx="1847379" cy="152012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8491494" y="6096865"/>
            <a:ext cx="339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Lower than average during spring</a:t>
            </a:r>
          </a:p>
          <a:p>
            <a:r>
              <a:rPr lang="en-US" dirty="0" smtClean="0"/>
              <a:t>Correspond to dry season (winter)</a:t>
            </a:r>
            <a:endParaRPr lang="en-US" dirty="0"/>
          </a:p>
        </p:txBody>
      </p:sp>
      <p:cxnSp>
        <p:nvCxnSpPr>
          <p:cNvPr id="35" name="直線單箭頭接點 34"/>
          <p:cNvCxnSpPr/>
          <p:nvPr/>
        </p:nvCxnSpPr>
        <p:spPr>
          <a:xfrm>
            <a:off x="3161211" y="6096865"/>
            <a:ext cx="7445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3919914" y="5921722"/>
            <a:ext cx="231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to other canyons</a:t>
            </a:r>
            <a:endParaRPr lang="en-US" dirty="0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3175331" y="6497459"/>
            <a:ext cx="7445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973552" y="6254794"/>
            <a:ext cx="4201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 than </a:t>
            </a:r>
            <a:r>
              <a:rPr lang="en-US" altLang="zh-TW" dirty="0"/>
              <a:t>upper continental slope in the Mississippi Canyon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8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7836" t="29596" r="7099" b="18918"/>
          <a:stretch/>
        </p:blipFill>
        <p:spPr>
          <a:xfrm>
            <a:off x="158250" y="855023"/>
            <a:ext cx="12033750" cy="409698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58250" y="190005"/>
            <a:ext cx="9858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Comparison: Data from van </a:t>
            </a:r>
            <a:r>
              <a:rPr lang="en-US" altLang="zh-TW" sz="2800" dirty="0" err="1"/>
              <a:t>Oevelen</a:t>
            </a:r>
            <a:r>
              <a:rPr lang="en-US" altLang="zh-TW" sz="2800" dirty="0"/>
              <a:t> et al</a:t>
            </a:r>
            <a:r>
              <a:rPr lang="en-US" altLang="zh-TW" sz="2800" dirty="0" smtClean="0"/>
              <a:t>.(2011) in </a:t>
            </a:r>
            <a:r>
              <a:rPr lang="en-US" altLang="zh-TW" sz="2800" dirty="0" err="1" smtClean="0"/>
              <a:t>Nazare</a:t>
            </a:r>
            <a:r>
              <a:rPr lang="en-US" altLang="zh-TW" sz="2800" dirty="0" smtClean="0"/>
              <a:t> canyon 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579417" y="1033153"/>
            <a:ext cx="938151" cy="237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048492" y="687434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1mol C =12g C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938787" y="2098307"/>
            <a:ext cx="73289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429.6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64716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793644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58.08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81.6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149.04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29.04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10.32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4.68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0.48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211.2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66075" y="1728975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</a:t>
            </a:r>
            <a:r>
              <a:rPr lang="en-US" altLang="zh-TW" dirty="0" smtClean="0">
                <a:solidFill>
                  <a:srgbClr val="FF0000"/>
                </a:solidFill>
              </a:rPr>
              <a:t>g C/m2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5600" y="3598333"/>
            <a:ext cx="3327400" cy="745067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5600" y="2989723"/>
            <a:ext cx="3327400" cy="57604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55600" y="2802490"/>
            <a:ext cx="3327400" cy="17095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55600" y="2208728"/>
            <a:ext cx="3327400" cy="56119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320741" y="270329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TW" dirty="0">
              <a:solidFill>
                <a:srgbClr val="FF0000"/>
              </a:solidFill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3802599" y="4835362"/>
          <a:ext cx="4745051" cy="1981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3381">
                  <a:extLst>
                    <a:ext uri="{9D8B030D-6E8A-4147-A177-3AD203B41FA5}">
                      <a16:colId xmlns:a16="http://schemas.microsoft.com/office/drawing/2014/main" val="2956442999"/>
                    </a:ext>
                  </a:extLst>
                </a:gridCol>
                <a:gridCol w="2931670">
                  <a:extLst>
                    <a:ext uri="{9D8B030D-6E8A-4147-A177-3AD203B41FA5}">
                      <a16:colId xmlns:a16="http://schemas.microsoft.com/office/drawing/2014/main" val="3816270655"/>
                    </a:ext>
                  </a:extLst>
                </a:gridCol>
              </a:tblGrid>
              <a:tr h="32735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Compartment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Standing</a:t>
                      </a:r>
                      <a:r>
                        <a:rPr lang="en-US" altLang="zh-TW" sz="2000" baseline="0" dirty="0" smtClean="0"/>
                        <a:t> stock (</a:t>
                      </a:r>
                      <a:r>
                        <a:rPr lang="en-US" altLang="zh-TW" sz="2000" dirty="0" err="1" smtClean="0"/>
                        <a:t>mgC</a:t>
                      </a:r>
                      <a:r>
                        <a:rPr lang="en-US" altLang="zh-TW" sz="2000" dirty="0" smtClean="0"/>
                        <a:t> m</a:t>
                      </a:r>
                      <a:r>
                        <a:rPr lang="en-US" altLang="zh-TW" sz="2000" baseline="30000" dirty="0" smtClean="0"/>
                        <a:t>-2</a:t>
                      </a:r>
                      <a:r>
                        <a:rPr lang="en-US" altLang="zh-TW" sz="2000" dirty="0" smtClean="0"/>
                        <a:t>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836970"/>
                  </a:ext>
                </a:extLst>
              </a:tr>
              <a:tr h="32735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Detritus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858,789.6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97944"/>
                  </a:ext>
                </a:extLst>
              </a:tr>
              <a:tr h="32735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Bacteria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58.08</a:t>
                      </a:r>
                      <a:endParaRPr lang="en-US" altLang="zh-TW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985949"/>
                  </a:ext>
                </a:extLst>
              </a:tr>
              <a:tr h="32735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 smtClean="0"/>
                        <a:t>Meiofauna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259.68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266617"/>
                  </a:ext>
                </a:extLst>
              </a:tr>
              <a:tr h="32735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 smtClean="0"/>
                        <a:t>Macrofauna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226.68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799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-373094"/>
            <a:ext cx="6672666" cy="850847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1" r="29855"/>
          <a:stretch/>
        </p:blipFill>
        <p:spPr>
          <a:xfrm>
            <a:off x="7829551" y="432552"/>
            <a:ext cx="4135074" cy="4989891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4753853" y="2279819"/>
            <a:ext cx="134189" cy="1463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橢圓 4"/>
          <p:cNvSpPr/>
          <p:nvPr/>
        </p:nvSpPr>
        <p:spPr>
          <a:xfrm>
            <a:off x="4619664" y="2885403"/>
            <a:ext cx="134189" cy="14638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直線單箭頭接點 5"/>
          <p:cNvCxnSpPr>
            <a:endCxn id="4" idx="7"/>
          </p:cNvCxnSpPr>
          <p:nvPr/>
        </p:nvCxnSpPr>
        <p:spPr>
          <a:xfrm flipH="1">
            <a:off x="4868390" y="2168013"/>
            <a:ext cx="3779377" cy="133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endCxn id="5" idx="6"/>
          </p:cNvCxnSpPr>
          <p:nvPr/>
        </p:nvCxnSpPr>
        <p:spPr>
          <a:xfrm flipH="1" flipV="1">
            <a:off x="4753853" y="2958597"/>
            <a:ext cx="4841224" cy="7811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162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58250" y="190005"/>
            <a:ext cx="8861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Comparison: Data from </a:t>
            </a:r>
            <a:r>
              <a:rPr lang="en-US" altLang="zh-TW" sz="2800" dirty="0" smtClean="0"/>
              <a:t>Rowe et al. (2008) in </a:t>
            </a:r>
            <a:r>
              <a:rPr lang="en-US" altLang="zh-TW" sz="2800" dirty="0"/>
              <a:t>Gulf of Mexico</a:t>
            </a:r>
            <a:endParaRPr lang="zh-TW" altLang="en-US" sz="28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58250" y="1082557"/>
            <a:ext cx="11673444" cy="2735334"/>
            <a:chOff x="249382" y="855023"/>
            <a:chExt cx="11673444" cy="27353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l="11212" t="46450" r="10021" b="32652"/>
            <a:stretch/>
          </p:blipFill>
          <p:spPr>
            <a:xfrm>
              <a:off x="249382" y="855023"/>
              <a:ext cx="11673444" cy="174212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720850" y="1822450"/>
              <a:ext cx="10129774" cy="4178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49382" y="2728583"/>
              <a:ext cx="703406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MT1: Mississippi canyon head</a:t>
              </a:r>
            </a:p>
            <a:p>
              <a:r>
                <a:rPr lang="en-US" altLang="zh-TW" sz="1600" dirty="0" smtClean="0"/>
                <a:t>MT3: </a:t>
              </a:r>
              <a:r>
                <a:rPr lang="en-US" altLang="zh-TW" sz="1600" dirty="0"/>
                <a:t>upper continental slope in the Mississippi </a:t>
              </a:r>
              <a:r>
                <a:rPr lang="en-US" altLang="zh-TW" sz="1600" dirty="0" smtClean="0"/>
                <a:t>Canyon</a:t>
              </a:r>
            </a:p>
            <a:p>
              <a:r>
                <a:rPr lang="en-US" altLang="zh-TW" sz="1600" dirty="0" smtClean="0"/>
                <a:t>S36 :</a:t>
              </a:r>
              <a:r>
                <a:rPr lang="en-US" altLang="zh-TW" sz="1600" dirty="0"/>
                <a:t> deep </a:t>
              </a:r>
              <a:r>
                <a:rPr lang="en-US" altLang="zh-TW" sz="1600" dirty="0" smtClean="0"/>
                <a:t>continental </a:t>
              </a:r>
              <a:r>
                <a:rPr lang="en-US" altLang="zh-TW" sz="1600" dirty="0"/>
                <a:t>slope in the </a:t>
              </a:r>
              <a:r>
                <a:rPr lang="en-US" altLang="zh-TW" sz="1600" dirty="0" err="1"/>
                <a:t>DeSoto</a:t>
              </a:r>
              <a:r>
                <a:rPr lang="en-US" altLang="zh-TW" sz="1600" dirty="0"/>
                <a:t> Canyon</a:t>
              </a:r>
              <a:endParaRPr lang="zh-TW" altLang="en-US" sz="1600" dirty="0"/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404831" y="4318656"/>
          <a:ext cx="4679233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88228">
                  <a:extLst>
                    <a:ext uri="{9D8B030D-6E8A-4147-A177-3AD203B41FA5}">
                      <a16:colId xmlns:a16="http://schemas.microsoft.com/office/drawing/2014/main" val="2956442999"/>
                    </a:ext>
                  </a:extLst>
                </a:gridCol>
                <a:gridCol w="2891005">
                  <a:extLst>
                    <a:ext uri="{9D8B030D-6E8A-4147-A177-3AD203B41FA5}">
                      <a16:colId xmlns:a16="http://schemas.microsoft.com/office/drawing/2014/main" val="3816270655"/>
                    </a:ext>
                  </a:extLst>
                </a:gridCol>
              </a:tblGrid>
              <a:tr h="39305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Compartment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Standing</a:t>
                      </a:r>
                      <a:r>
                        <a:rPr lang="en-US" altLang="zh-TW" sz="2000" baseline="0" dirty="0" smtClean="0"/>
                        <a:t> stock (</a:t>
                      </a:r>
                      <a:r>
                        <a:rPr lang="en-US" altLang="zh-TW" sz="2000" dirty="0" err="1" smtClean="0"/>
                        <a:t>mgC</a:t>
                      </a:r>
                      <a:r>
                        <a:rPr lang="en-US" altLang="zh-TW" sz="2000" dirty="0" smtClean="0"/>
                        <a:t> m</a:t>
                      </a:r>
                      <a:r>
                        <a:rPr lang="en-US" altLang="zh-TW" sz="2000" baseline="30000" dirty="0" smtClean="0"/>
                        <a:t>-2</a:t>
                      </a:r>
                      <a:r>
                        <a:rPr lang="en-US" altLang="zh-TW" sz="2000" dirty="0" smtClean="0"/>
                        <a:t>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836970"/>
                  </a:ext>
                </a:extLst>
              </a:tr>
              <a:tr h="3450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Detritus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760000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97944"/>
                  </a:ext>
                </a:extLst>
              </a:tr>
              <a:tr h="3450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Bacteria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</a:rPr>
                        <a:t>2585</a:t>
                      </a:r>
                      <a:endParaRPr lang="en-US" altLang="zh-TW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985949"/>
                  </a:ext>
                </a:extLst>
              </a:tr>
              <a:tr h="3450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 smtClean="0"/>
                        <a:t>Meiofauna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208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266617"/>
                  </a:ext>
                </a:extLst>
              </a:tr>
              <a:tr h="3450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 smtClean="0"/>
                        <a:t>Macrofauna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816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799684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404830" y="3949324"/>
            <a:ext cx="615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MT1</a:t>
            </a:r>
            <a:endParaRPr lang="zh-TW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6391102" y="4318656"/>
          <a:ext cx="4679233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88228">
                  <a:extLst>
                    <a:ext uri="{9D8B030D-6E8A-4147-A177-3AD203B41FA5}">
                      <a16:colId xmlns:a16="http://schemas.microsoft.com/office/drawing/2014/main" val="2956442999"/>
                    </a:ext>
                  </a:extLst>
                </a:gridCol>
                <a:gridCol w="2891005">
                  <a:extLst>
                    <a:ext uri="{9D8B030D-6E8A-4147-A177-3AD203B41FA5}">
                      <a16:colId xmlns:a16="http://schemas.microsoft.com/office/drawing/2014/main" val="3816270655"/>
                    </a:ext>
                  </a:extLst>
                </a:gridCol>
              </a:tblGrid>
              <a:tr h="39305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Compartment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Standing</a:t>
                      </a:r>
                      <a:r>
                        <a:rPr lang="en-US" altLang="zh-TW" sz="2000" baseline="0" dirty="0" smtClean="0"/>
                        <a:t> stock (</a:t>
                      </a:r>
                      <a:r>
                        <a:rPr lang="en-US" altLang="zh-TW" sz="2000" dirty="0" err="1" smtClean="0"/>
                        <a:t>mgC</a:t>
                      </a:r>
                      <a:r>
                        <a:rPr lang="en-US" altLang="zh-TW" sz="2000" dirty="0" smtClean="0"/>
                        <a:t> m</a:t>
                      </a:r>
                      <a:r>
                        <a:rPr lang="en-US" altLang="zh-TW" sz="2000" baseline="30000" dirty="0" smtClean="0"/>
                        <a:t>-2</a:t>
                      </a:r>
                      <a:r>
                        <a:rPr lang="en-US" altLang="zh-TW" sz="2000" dirty="0" smtClean="0"/>
                        <a:t>)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836970"/>
                  </a:ext>
                </a:extLst>
              </a:tr>
              <a:tr h="3450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Detritus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/>
                        <a:t>702000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97944"/>
                  </a:ext>
                </a:extLst>
              </a:tr>
              <a:tr h="3450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/>
                        <a:t>Bacteria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</a:rPr>
                        <a:t>2465</a:t>
                      </a:r>
                      <a:endParaRPr lang="en-US" altLang="zh-TW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985949"/>
                  </a:ext>
                </a:extLst>
              </a:tr>
              <a:tr h="3450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 smtClean="0"/>
                        <a:t>Meiofauna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194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266617"/>
                  </a:ext>
                </a:extLst>
              </a:tr>
              <a:tr h="345056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 smtClean="0"/>
                        <a:t>Macrofauna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110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799684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341372" y="3949324"/>
            <a:ext cx="615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MT3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169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197095" y="1089212"/>
            <a:ext cx="7967189" cy="5562262"/>
            <a:chOff x="497541" y="1089212"/>
            <a:chExt cx="7967189" cy="5562262"/>
          </a:xfrm>
        </p:grpSpPr>
        <p:sp>
          <p:nvSpPr>
            <p:cNvPr id="3" name="文字方塊 2"/>
            <p:cNvSpPr txBox="1"/>
            <p:nvPr/>
          </p:nvSpPr>
          <p:spPr>
            <a:xfrm>
              <a:off x="497541" y="1089212"/>
              <a:ext cx="6878678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1. calculate the burial rate</a:t>
              </a:r>
            </a:p>
            <a:p>
              <a:r>
                <a:rPr lang="en-US" b="1" dirty="0" smtClean="0"/>
                <a:t>#</a:t>
              </a:r>
              <a:r>
                <a:rPr lang="zh-TW" altLang="en-US" b="1" dirty="0" smtClean="0"/>
                <a:t> </a:t>
              </a:r>
              <a:r>
                <a:rPr lang="en-US" b="1" dirty="0" smtClean="0"/>
                <a:t>In Huh et al. (2009)</a:t>
              </a:r>
            </a:p>
            <a:p>
              <a:r>
                <a:rPr lang="en-US" dirty="0" smtClean="0"/>
                <a:t>GC1_br&lt;- 0.3 (g/cm2/</a:t>
              </a:r>
              <a:r>
                <a:rPr lang="en-US" dirty="0" err="1" smtClean="0"/>
                <a:t>yr</a:t>
              </a:r>
              <a:r>
                <a:rPr lang="en-US" dirty="0" smtClean="0"/>
                <a:t>) </a:t>
              </a:r>
            </a:p>
            <a:p>
              <a:r>
                <a:rPr lang="en-US" dirty="0" smtClean="0"/>
                <a:t>GS1_br&lt;- 0.7 (g/cm2/</a:t>
              </a:r>
              <a:r>
                <a:rPr lang="en-US" dirty="0" err="1" smtClean="0"/>
                <a:t>yr</a:t>
              </a:r>
              <a:r>
                <a:rPr lang="en-US" dirty="0" smtClean="0"/>
                <a:t>)</a:t>
              </a:r>
            </a:p>
            <a:p>
              <a:endParaRPr lang="en-US" dirty="0" smtClean="0"/>
            </a:p>
            <a:p>
              <a:r>
                <a:rPr lang="en-US" dirty="0" smtClean="0"/>
                <a:t>#</a:t>
              </a:r>
              <a:r>
                <a:rPr lang="en-US" dirty="0" err="1" smtClean="0"/>
                <a:t>br</a:t>
              </a:r>
              <a:r>
                <a:rPr lang="en-US" dirty="0" smtClean="0"/>
                <a:t>(g/cm2/</a:t>
              </a:r>
              <a:r>
                <a:rPr lang="en-US" dirty="0" err="1" smtClean="0"/>
                <a:t>yr</a:t>
              </a:r>
              <a:r>
                <a:rPr lang="en-US" dirty="0" smtClean="0"/>
                <a:t>)*1000/0.01/0.01/365*TOC(%)/100=(</a:t>
              </a:r>
              <a:r>
                <a:rPr lang="en-US" dirty="0" err="1" smtClean="0"/>
                <a:t>mgC</a:t>
              </a:r>
              <a:r>
                <a:rPr lang="en-US" dirty="0" smtClean="0"/>
                <a:t>/m2/d)</a:t>
              </a:r>
            </a:p>
            <a:p>
              <a:r>
                <a:rPr lang="en-US" dirty="0" smtClean="0"/>
                <a:t>GC1_TOC</a:t>
              </a:r>
              <a:r>
                <a:rPr lang="en-US" altLang="zh-TW" dirty="0" smtClean="0"/>
                <a:t>&lt;-0.39</a:t>
              </a:r>
            </a:p>
            <a:p>
              <a:r>
                <a:rPr lang="en-US" dirty="0" smtClean="0"/>
                <a:t>GS1_TOC</a:t>
              </a:r>
              <a:r>
                <a:rPr lang="en-US" altLang="zh-TW" dirty="0" smtClean="0"/>
                <a:t>&lt;-0.53</a:t>
              </a:r>
            </a:p>
            <a:p>
              <a:endParaRPr lang="en-US" altLang="zh-TW" dirty="0" smtClean="0"/>
            </a:p>
            <a:p>
              <a:r>
                <a:rPr lang="en-US" altLang="zh-TW" dirty="0" smtClean="0"/>
                <a:t>GC1_br&lt;-0.3*1000/0.01/0.01/365*GC1_TOC/100 #=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32.08</a:t>
              </a:r>
              <a:r>
                <a:rPr lang="en-US" dirty="0" smtClean="0"/>
                <a:t>(</a:t>
              </a:r>
              <a:r>
                <a:rPr lang="en-US" dirty="0" err="1" smtClean="0"/>
                <a:t>mgC</a:t>
              </a:r>
              <a:r>
                <a:rPr lang="en-US" dirty="0" smtClean="0"/>
                <a:t>/m2/d)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r>
                <a:rPr lang="en-US" altLang="zh-TW" dirty="0" smtClean="0"/>
                <a:t>GS1_br&lt;-0.7*1000/0.01/0.01/365*GS1_TOC/100 #=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100.92</a:t>
              </a:r>
              <a:r>
                <a:rPr lang="en-US" dirty="0" smtClean="0"/>
                <a:t>(</a:t>
              </a:r>
              <a:r>
                <a:rPr lang="en-US" dirty="0" err="1" smtClean="0"/>
                <a:t>mgC</a:t>
              </a:r>
              <a:r>
                <a:rPr lang="en-US" dirty="0" smtClean="0"/>
                <a:t>/m2/d)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endParaRPr 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508964" y="4250817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/>
                <a:t>#In Hsu et al. (2014)</a:t>
              </a:r>
            </a:p>
            <a:p>
              <a:r>
                <a:rPr lang="en-US" dirty="0"/>
                <a:t>#GS1_br&lt;-0.31(g/cm2/</a:t>
              </a:r>
              <a:r>
                <a:rPr lang="en-US" dirty="0" err="1"/>
                <a:t>yr</a:t>
              </a:r>
              <a:r>
                <a:rPr lang="en-US" dirty="0"/>
                <a:t>)&lt; 0.7 #(g/cm2/</a:t>
              </a:r>
              <a:r>
                <a:rPr lang="en-US" dirty="0" err="1"/>
                <a:t>yr</a:t>
              </a:r>
              <a:r>
                <a:rPr lang="en-US" dirty="0"/>
                <a:t>)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08963" y="4897148"/>
              <a:ext cx="795576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#In Tsai and Chung(1989) </a:t>
              </a:r>
            </a:p>
            <a:p>
              <a:r>
                <a:rPr lang="en-US" dirty="0"/>
                <a:t>#GC1_br&lt;-0.723(cm/</a:t>
              </a:r>
              <a:r>
                <a:rPr lang="en-US" dirty="0" err="1"/>
                <a:t>yr</a:t>
              </a:r>
              <a:r>
                <a:rPr lang="en-US" dirty="0"/>
                <a:t>)</a:t>
              </a:r>
            </a:p>
            <a:p>
              <a:r>
                <a:rPr lang="en-US" dirty="0"/>
                <a:t>#</a:t>
              </a:r>
              <a:r>
                <a:rPr lang="en-US" dirty="0" err="1"/>
                <a:t>br</a:t>
              </a:r>
              <a:r>
                <a:rPr lang="en-US" dirty="0"/>
                <a:t>(cm/</a:t>
              </a:r>
              <a:r>
                <a:rPr lang="en-US" dirty="0" err="1"/>
                <a:t>yr</a:t>
              </a:r>
              <a:r>
                <a:rPr lang="en-US" dirty="0"/>
                <a:t>)*density(g/cm3)*1000/0.01/0.01/365*TOC(%)/100=(</a:t>
              </a:r>
              <a:r>
                <a:rPr lang="en-US" dirty="0" err="1"/>
                <a:t>mgC</a:t>
              </a:r>
              <a:r>
                <a:rPr lang="en-US" dirty="0"/>
                <a:t>/m2/d)</a:t>
              </a:r>
            </a:p>
            <a:p>
              <a:r>
                <a:rPr lang="en-US" dirty="0" smtClean="0"/>
                <a:t>GC1density &lt;-</a:t>
              </a:r>
              <a:r>
                <a:rPr lang="en-US" dirty="0"/>
                <a:t>2.1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GC1_br2</a:t>
              </a:r>
              <a:r>
                <a:rPr lang="en-US" dirty="0"/>
                <a:t>&lt;-0.3*2.1*1000/0.01/0.01/365*GC1_TOC/100 #=</a:t>
              </a:r>
              <a:r>
                <a:rPr lang="en-US" dirty="0">
                  <a:solidFill>
                    <a:srgbClr val="FF0000"/>
                  </a:solidFill>
                </a:rPr>
                <a:t>67.36</a:t>
              </a:r>
            </a:p>
            <a:p>
              <a:r>
                <a:rPr lang="en-US" dirty="0"/>
                <a:t>#GC1_br2 </a:t>
              </a:r>
              <a:r>
                <a:rPr lang="en-US" dirty="0" smtClean="0"/>
                <a:t>&gt; GC1_br -&gt; use </a:t>
              </a:r>
              <a:r>
                <a:rPr lang="en-US" dirty="0"/>
                <a:t>this data</a:t>
              </a: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398789" y="467214"/>
            <a:ext cx="215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BE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data in GPSC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750424" y="2935871"/>
            <a:ext cx="14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Our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46367" y="5705291"/>
            <a:ext cx="168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 et al. (2018)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91699" y="1089212"/>
            <a:ext cx="48043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#2. POC flux</a:t>
            </a:r>
          </a:p>
          <a:p>
            <a:r>
              <a:rPr lang="en-US" dirty="0"/>
              <a:t>#in Liu et al. (2006): 200- 700 g/ m2/ d</a:t>
            </a:r>
          </a:p>
          <a:p>
            <a:r>
              <a:rPr lang="en-US" dirty="0"/>
              <a:t>#in Liu et al. (2009): 200- 800 g/ m2/ d</a:t>
            </a:r>
          </a:p>
          <a:p>
            <a:r>
              <a:rPr lang="en-US" dirty="0" smtClean="0"/>
              <a:t>#TOC content (0.4-0.6 %) </a:t>
            </a:r>
          </a:p>
          <a:p>
            <a:r>
              <a:rPr lang="en-US" dirty="0" smtClean="0"/>
              <a:t>GC1_POCmin&lt;-200*1000*0.4/100 #=</a:t>
            </a:r>
            <a:r>
              <a:rPr lang="en-US" dirty="0" smtClean="0">
                <a:solidFill>
                  <a:srgbClr val="FF0000"/>
                </a:solidFill>
              </a:rPr>
              <a:t>800</a:t>
            </a:r>
          </a:p>
          <a:p>
            <a:r>
              <a:rPr lang="en-US" dirty="0" smtClean="0"/>
              <a:t>GC1_POCmax</a:t>
            </a:r>
            <a:r>
              <a:rPr lang="en-US" dirty="0"/>
              <a:t>&lt;-</a:t>
            </a:r>
            <a:r>
              <a:rPr lang="en-US" dirty="0" smtClean="0"/>
              <a:t>800*1000*0.6/100</a:t>
            </a:r>
            <a:r>
              <a:rPr lang="en-US" dirty="0"/>
              <a:t> </a:t>
            </a:r>
            <a:r>
              <a:rPr lang="en-US" dirty="0" smtClean="0"/>
              <a:t>#=</a:t>
            </a:r>
            <a:r>
              <a:rPr lang="en-US" dirty="0" smtClean="0">
                <a:solidFill>
                  <a:srgbClr val="FF0000"/>
                </a:solidFill>
              </a:rPr>
              <a:t>4800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#3. min burial efficiency= 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     burial </a:t>
            </a:r>
            <a:r>
              <a:rPr lang="en-US" dirty="0">
                <a:solidFill>
                  <a:schemeClr val="accent1"/>
                </a:solidFill>
              </a:rPr>
              <a:t>rate (</a:t>
            </a:r>
            <a:r>
              <a:rPr lang="en-US" dirty="0" err="1">
                <a:solidFill>
                  <a:schemeClr val="accent1"/>
                </a:solidFill>
              </a:rPr>
              <a:t>mgC</a:t>
            </a:r>
            <a:r>
              <a:rPr lang="en-US" dirty="0">
                <a:solidFill>
                  <a:schemeClr val="accent1"/>
                </a:solidFill>
              </a:rPr>
              <a:t>/m2/d) / </a:t>
            </a:r>
            <a:r>
              <a:rPr lang="en-US" dirty="0" err="1">
                <a:solidFill>
                  <a:schemeClr val="accent1"/>
                </a:solidFill>
              </a:rPr>
              <a:t>poc</a:t>
            </a:r>
            <a:r>
              <a:rPr lang="en-US" dirty="0">
                <a:solidFill>
                  <a:schemeClr val="accent1"/>
                </a:solidFill>
              </a:rPr>
              <a:t> flux (</a:t>
            </a:r>
            <a:r>
              <a:rPr lang="en-US" dirty="0" err="1">
                <a:solidFill>
                  <a:schemeClr val="accent1"/>
                </a:solidFill>
              </a:rPr>
              <a:t>mgC</a:t>
            </a:r>
            <a:r>
              <a:rPr lang="en-US" dirty="0">
                <a:solidFill>
                  <a:schemeClr val="accent1"/>
                </a:solidFill>
              </a:rPr>
              <a:t>/m2/d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GC1_br2/GC1_POCmin #=</a:t>
            </a:r>
            <a:r>
              <a:rPr lang="en-US" b="1" dirty="0">
                <a:solidFill>
                  <a:srgbClr val="FF0000"/>
                </a:solidFill>
              </a:rPr>
              <a:t>0.0842</a:t>
            </a:r>
          </a:p>
          <a:p>
            <a:r>
              <a:rPr lang="en-US" dirty="0" smtClean="0"/>
              <a:t>GC1_br2/GC1_POCmax #=</a:t>
            </a:r>
            <a:r>
              <a:rPr lang="en-US" dirty="0" smtClean="0">
                <a:solidFill>
                  <a:srgbClr val="FF0000"/>
                </a:solidFill>
              </a:rPr>
              <a:t>0.0140</a:t>
            </a:r>
            <a:endParaRPr lang="en-US" dirty="0" smtClean="0"/>
          </a:p>
          <a:p>
            <a:r>
              <a:rPr lang="en-US" dirty="0" smtClean="0"/>
              <a:t>GS1_br/GC1_POCmin #=</a:t>
            </a:r>
            <a:r>
              <a:rPr lang="en-US" b="1" dirty="0" smtClean="0">
                <a:solidFill>
                  <a:srgbClr val="FF0000"/>
                </a:solidFill>
              </a:rPr>
              <a:t>0.1261</a:t>
            </a:r>
          </a:p>
          <a:p>
            <a:r>
              <a:rPr lang="en-US" dirty="0" smtClean="0"/>
              <a:t>GS1_br/GC1_POCmax #=</a:t>
            </a:r>
            <a:r>
              <a:rPr lang="en-US" dirty="0" smtClean="0">
                <a:solidFill>
                  <a:srgbClr val="FF0000"/>
                </a:solidFill>
              </a:rPr>
              <a:t>0.0210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the higher value to shorten the constraint of BE (max=0.7)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03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00" y="1048566"/>
            <a:ext cx="3030747" cy="501967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05417" y="187648"/>
            <a:ext cx="1613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LIM Results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60949" y="6121524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GC1_10000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/>
          <a:srcRect l="32402"/>
          <a:stretch/>
        </p:blipFill>
        <p:spPr>
          <a:xfrm>
            <a:off x="4095175" y="1021212"/>
            <a:ext cx="1892960" cy="5019675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202752" y="608962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GS1_10000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/>
          <a:srcRect l="34751"/>
          <a:stretch/>
        </p:blipFill>
        <p:spPr>
          <a:xfrm>
            <a:off x="9609940" y="1021212"/>
            <a:ext cx="1862992" cy="504702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9609940" y="6097152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GS1_25000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9439532" y="488895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92.38</a:t>
            </a:r>
            <a:endParaRPr 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906935" y="6447334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</a:t>
            </a:r>
            <a:r>
              <a:rPr lang="en-US" dirty="0"/>
              <a:t>87.98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373531" y="6447334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87.80</a:t>
            </a:r>
            <a:endParaRPr 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769742" y="491686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92.09</a:t>
            </a:r>
            <a:endParaRPr lang="en-US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6"/>
          <a:srcRect l="30873"/>
          <a:stretch/>
        </p:blipFill>
        <p:spPr>
          <a:xfrm>
            <a:off x="6675386" y="1002162"/>
            <a:ext cx="2126730" cy="5038725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6623768" y="6121524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GC1_25000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601326" y="6447334"/>
            <a:ext cx="2164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Took 1 </a:t>
            </a:r>
            <a:r>
              <a:rPr lang="en-US" altLang="zh-TW" sz="2400" dirty="0" err="1" smtClean="0"/>
              <a:t>hr</a:t>
            </a:r>
            <a:r>
              <a:rPr lang="en-US" altLang="zh-TW" sz="2400" dirty="0" smtClean="0"/>
              <a:t> to run</a:t>
            </a:r>
          </a:p>
        </p:txBody>
      </p:sp>
      <p:sp>
        <p:nvSpPr>
          <p:cNvPr id="30" name="矩形 29"/>
          <p:cNvSpPr/>
          <p:nvPr/>
        </p:nvSpPr>
        <p:spPr>
          <a:xfrm>
            <a:off x="258000" y="1328132"/>
            <a:ext cx="11934000" cy="8543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3323121" y="181315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53.9%</a:t>
            </a:r>
            <a:endParaRPr 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301555" y="157632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45.6%</a:t>
            </a:r>
            <a:endParaRPr 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50037" y="157064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52.8%</a:t>
            </a:r>
            <a:endParaRPr 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932618" y="182754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46.6%</a:t>
            </a:r>
            <a:endParaRPr 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8802116" y="157064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33.2%</a:t>
            </a:r>
            <a:endParaRPr 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812178" y="182754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66.3%</a:t>
            </a:r>
            <a:endParaRPr 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1475650" y="156628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37.1%</a:t>
            </a:r>
            <a:endParaRPr 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11485712" y="182318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62.5%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8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98789" y="467214"/>
            <a:ext cx="398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More constraints on SED flows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56455" y="1302510"/>
            <a:ext cx="47312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smtClean="0">
                <a:solidFill>
                  <a:schemeClr val="accent1"/>
                </a:solidFill>
              </a:rPr>
              <a:t>Limit POC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GC1_POC&lt;-</a:t>
            </a:r>
            <a:r>
              <a:rPr lang="en-US" dirty="0"/>
              <a:t>200*1000*0.4/100 #=</a:t>
            </a:r>
            <a:r>
              <a:rPr lang="en-US" dirty="0" smtClean="0">
                <a:solidFill>
                  <a:srgbClr val="FF0000"/>
                </a:solidFill>
              </a:rPr>
              <a:t>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4800 during spring tide/typhoon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To see the difference between GC1 and GS1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Drawback: not efficiently constrain BR and ER</a:t>
            </a:r>
          </a:p>
          <a:p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7095" y="3226674"/>
            <a:ext cx="5249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2. </a:t>
            </a:r>
            <a:r>
              <a:rPr lang="en-US" dirty="0" smtClean="0">
                <a:solidFill>
                  <a:schemeClr val="accent1"/>
                </a:solidFill>
              </a:rPr>
              <a:t>Burial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GC1_POC&lt;-200*1000*0.4/100 #=</a:t>
            </a:r>
            <a:r>
              <a:rPr lang="en-US" dirty="0" smtClean="0">
                <a:solidFill>
                  <a:srgbClr val="FF0000"/>
                </a:solidFill>
              </a:rPr>
              <a:t>800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minimum to maximum BE from the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5725162" y="698046"/>
            <a:ext cx="7263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!</a:t>
            </a:r>
            <a:r>
              <a:rPr lang="en-US" altLang="zh-TW" dirty="0"/>
              <a:t>Burial</a:t>
            </a:r>
            <a:r>
              <a:rPr lang="en-US" dirty="0"/>
              <a:t> rate</a:t>
            </a:r>
          </a:p>
          <a:p>
            <a:r>
              <a:rPr lang="en-US" dirty="0" err="1"/>
              <a:t>minBR</a:t>
            </a:r>
            <a:r>
              <a:rPr lang="en-US" dirty="0"/>
              <a:t>                         </a:t>
            </a:r>
            <a:r>
              <a:rPr lang="en-US" dirty="0" smtClean="0"/>
              <a:t>=</a:t>
            </a:r>
            <a:r>
              <a:rPr lang="en-US" dirty="0" smtClean="0">
                <a:solidFill>
                  <a:srgbClr val="FF0000"/>
                </a:solidFill>
              </a:rPr>
              <a:t>0.0</a:t>
            </a:r>
            <a:r>
              <a:rPr lang="en-US" altLang="zh-TW" dirty="0" smtClean="0">
                <a:solidFill>
                  <a:srgbClr val="FF0000"/>
                </a:solidFill>
              </a:rPr>
              <a:t>842</a:t>
            </a:r>
            <a:r>
              <a:rPr lang="en-US" dirty="0" smtClean="0">
                <a:solidFill>
                  <a:srgbClr val="FF0000"/>
                </a:solidFill>
              </a:rPr>
              <a:t> (GC1)/ 0.1261</a:t>
            </a:r>
            <a:r>
              <a:rPr lang="en-US" altLang="zh-TW" dirty="0" smtClean="0">
                <a:solidFill>
                  <a:srgbClr val="FF0000"/>
                </a:solidFill>
              </a:rPr>
              <a:t>(GS1)</a:t>
            </a:r>
            <a:r>
              <a:rPr lang="en-US" dirty="0" smtClean="0"/>
              <a:t>   </a:t>
            </a:r>
            <a:r>
              <a:rPr lang="en-US" dirty="0"/>
              <a:t>{fraction}</a:t>
            </a:r>
          </a:p>
          <a:p>
            <a:r>
              <a:rPr lang="en-US" dirty="0" err="1"/>
              <a:t>maxBR</a:t>
            </a:r>
            <a:r>
              <a:rPr lang="en-US" dirty="0"/>
              <a:t>                         =0.7               {fraction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791303" y="69804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</a:t>
            </a:r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5725162" y="3226674"/>
            <a:ext cx="7263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!</a:t>
            </a:r>
            <a:r>
              <a:rPr lang="en-US" altLang="zh-TW" dirty="0"/>
              <a:t>Burial</a:t>
            </a:r>
            <a:r>
              <a:rPr lang="en-US" dirty="0"/>
              <a:t> rate</a:t>
            </a:r>
          </a:p>
          <a:p>
            <a:r>
              <a:rPr lang="en-US" dirty="0" err="1" smtClean="0"/>
              <a:t>minBR</a:t>
            </a:r>
            <a:r>
              <a:rPr lang="en-US" dirty="0" smtClean="0"/>
              <a:t>                         =</a:t>
            </a:r>
            <a:r>
              <a:rPr lang="en-US" dirty="0" smtClean="0">
                <a:solidFill>
                  <a:srgbClr val="FF0000"/>
                </a:solidFill>
              </a:rPr>
              <a:t>0.0140 </a:t>
            </a:r>
            <a:r>
              <a:rPr lang="en-US" dirty="0">
                <a:solidFill>
                  <a:srgbClr val="FF0000"/>
                </a:solidFill>
              </a:rPr>
              <a:t>(GC1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>
                <a:solidFill>
                  <a:srgbClr val="FF0000"/>
                </a:solidFill>
              </a:rPr>
              <a:t>/0.0210(GS1)</a:t>
            </a:r>
            <a:r>
              <a:rPr lang="en-US" dirty="0"/>
              <a:t> {fraction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err="1" smtClean="0"/>
              <a:t>maxBR</a:t>
            </a:r>
            <a:r>
              <a:rPr lang="en-US" dirty="0" smtClean="0"/>
              <a:t>                         </a:t>
            </a:r>
            <a:r>
              <a:rPr lang="en-US" dirty="0"/>
              <a:t>= </a:t>
            </a:r>
            <a:r>
              <a:rPr lang="en-US" dirty="0" smtClean="0">
                <a:solidFill>
                  <a:srgbClr val="FF0000"/>
                </a:solidFill>
              </a:rPr>
              <a:t>0.0</a:t>
            </a:r>
            <a:r>
              <a:rPr lang="en-US" altLang="zh-TW" dirty="0" smtClean="0">
                <a:solidFill>
                  <a:srgbClr val="FF0000"/>
                </a:solidFill>
              </a:rPr>
              <a:t>842</a:t>
            </a:r>
            <a:r>
              <a:rPr lang="en-US" dirty="0" smtClean="0">
                <a:solidFill>
                  <a:srgbClr val="FF0000"/>
                </a:solidFill>
              </a:rPr>
              <a:t> (GC1)/ 0.1261</a:t>
            </a:r>
            <a:r>
              <a:rPr lang="en-US" altLang="zh-TW" dirty="0" smtClean="0">
                <a:solidFill>
                  <a:srgbClr val="FF0000"/>
                </a:solidFill>
              </a:rPr>
              <a:t>(GS1)</a:t>
            </a:r>
            <a:r>
              <a:rPr lang="en-US" dirty="0" smtClean="0"/>
              <a:t>   </a:t>
            </a:r>
            <a:r>
              <a:rPr lang="en-US" dirty="0"/>
              <a:t>{fraction</a:t>
            </a:r>
            <a:r>
              <a:rPr lang="en-US" dirty="0" smtClean="0"/>
              <a:t>}</a:t>
            </a:r>
          </a:p>
        </p:txBody>
      </p:sp>
      <p:sp>
        <p:nvSpPr>
          <p:cNvPr id="12" name="矩形 11"/>
          <p:cNvSpPr/>
          <p:nvPr/>
        </p:nvSpPr>
        <p:spPr>
          <a:xfrm>
            <a:off x="5725162" y="16213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!export rate</a:t>
            </a:r>
          </a:p>
          <a:p>
            <a:r>
              <a:rPr lang="en-US" dirty="0" err="1"/>
              <a:t>minER</a:t>
            </a:r>
            <a:r>
              <a:rPr lang="en-US" dirty="0"/>
              <a:t>                          =0.0               {fraction}</a:t>
            </a:r>
          </a:p>
          <a:p>
            <a:r>
              <a:rPr lang="en-US" dirty="0" err="1"/>
              <a:t>maxER</a:t>
            </a:r>
            <a:r>
              <a:rPr lang="en-US" dirty="0"/>
              <a:t>                          =0.</a:t>
            </a:r>
            <a:r>
              <a:rPr lang="en-US" altLang="zh-TW" dirty="0"/>
              <a:t>87</a:t>
            </a:r>
            <a:r>
              <a:rPr lang="en-US" dirty="0"/>
              <a:t>              {fraction}</a:t>
            </a:r>
          </a:p>
        </p:txBody>
      </p:sp>
      <p:sp>
        <p:nvSpPr>
          <p:cNvPr id="13" name="矩形 12"/>
          <p:cNvSpPr/>
          <p:nvPr/>
        </p:nvSpPr>
        <p:spPr>
          <a:xfrm>
            <a:off x="5725162" y="41500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!export rate</a:t>
            </a:r>
          </a:p>
          <a:p>
            <a:r>
              <a:rPr lang="en-US" dirty="0" err="1"/>
              <a:t>minER</a:t>
            </a:r>
            <a:r>
              <a:rPr lang="en-US" dirty="0"/>
              <a:t>                          =0.0               {fraction}</a:t>
            </a:r>
          </a:p>
          <a:p>
            <a:r>
              <a:rPr lang="en-US" dirty="0" err="1"/>
              <a:t>maxER</a:t>
            </a:r>
            <a:r>
              <a:rPr lang="en-US" dirty="0"/>
              <a:t>                          =0.</a:t>
            </a:r>
            <a:r>
              <a:rPr lang="en-US" altLang="zh-TW" dirty="0"/>
              <a:t>87</a:t>
            </a:r>
            <a:r>
              <a:rPr lang="en-US" dirty="0"/>
              <a:t>              {fraction}</a:t>
            </a:r>
          </a:p>
        </p:txBody>
      </p:sp>
    </p:spTree>
    <p:extLst>
      <p:ext uri="{BB962C8B-B14F-4D97-AF65-F5344CB8AC3E}">
        <p14:creationId xmlns:p14="http://schemas.microsoft.com/office/powerpoint/2010/main" val="241395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1986" y="243823"/>
            <a:ext cx="4322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smtClean="0">
                <a:solidFill>
                  <a:schemeClr val="accent1"/>
                </a:solidFill>
              </a:rPr>
              <a:t>Limit POC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GC1_POC&lt;-</a:t>
            </a:r>
            <a:r>
              <a:rPr lang="en-US" dirty="0"/>
              <a:t>200*1000*0.4/100 #=</a:t>
            </a:r>
            <a:r>
              <a:rPr lang="en-US" dirty="0">
                <a:solidFill>
                  <a:srgbClr val="FF0000"/>
                </a:solidFill>
              </a:rPr>
              <a:t>800</a:t>
            </a:r>
          </a:p>
          <a:p>
            <a:r>
              <a:rPr lang="en-US" dirty="0" smtClean="0"/>
              <a:t>To see difference between GC1 and GS1</a:t>
            </a:r>
          </a:p>
          <a:p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86" y="1159803"/>
            <a:ext cx="2895600" cy="503872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14931" y="6216503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GC1_10000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37882" y="6511477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87.8</a:t>
            </a:r>
            <a:r>
              <a:rPr lang="en-US" altLang="zh-TW" dirty="0" smtClean="0"/>
              <a:t>8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4337"/>
          <a:stretch/>
        </p:blipFill>
        <p:spPr>
          <a:xfrm>
            <a:off x="3833382" y="1159803"/>
            <a:ext cx="1807519" cy="50101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676025" y="6216503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GS1_10000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3498976" y="6511477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8</a:t>
            </a:r>
            <a:r>
              <a:rPr lang="en-US" altLang="zh-TW" dirty="0" smtClean="0"/>
              <a:t>6.46</a:t>
            </a:r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667523" y="6049812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GS1_25000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9667523" y="6447335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</a:t>
            </a:r>
            <a:r>
              <a:rPr lang="en-US" altLang="zh-TW" dirty="0" smtClean="0"/>
              <a:t>93.05</a:t>
            </a:r>
            <a:endParaRPr 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32720"/>
          <a:stretch/>
        </p:blipFill>
        <p:spPr>
          <a:xfrm>
            <a:off x="9479309" y="1159803"/>
            <a:ext cx="1852036" cy="49625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654134" y="6511477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</a:t>
            </a:r>
            <a:r>
              <a:rPr lang="en-US" altLang="zh-TW" dirty="0" smtClean="0"/>
              <a:t>94.03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951683" y="6136939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GC1_25000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/>
          <a:srcRect l="32188"/>
          <a:stretch/>
        </p:blipFill>
        <p:spPr>
          <a:xfrm>
            <a:off x="6479328" y="1183939"/>
            <a:ext cx="2002314" cy="4953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00794" y="1739127"/>
            <a:ext cx="11991205" cy="520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126183" y="168589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30.6%</a:t>
            </a:r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136245" y="194279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67.1%</a:t>
            </a:r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586131" y="174573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46.7%</a:t>
            </a:r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596193" y="200263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50.9%</a:t>
            </a:r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478671" y="168589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34.1%</a:t>
            </a:r>
            <a:endParaRPr 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8488733" y="194279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63.5%</a:t>
            </a:r>
            <a:endParaRPr 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331345" y="171291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32.8%</a:t>
            </a:r>
            <a:endParaRPr 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1341407" y="196981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64.8%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35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33986"/>
          <a:stretch/>
        </p:blipFill>
        <p:spPr>
          <a:xfrm>
            <a:off x="9538532" y="694232"/>
            <a:ext cx="1798309" cy="50292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70969" y="169965"/>
            <a:ext cx="57073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2. </a:t>
            </a:r>
            <a:r>
              <a:rPr lang="en-US" dirty="0" smtClean="0">
                <a:solidFill>
                  <a:schemeClr val="accent1"/>
                </a:solidFill>
              </a:rPr>
              <a:t>Burial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GC1_POC&lt;-200*1000*0.4/100 #=</a:t>
            </a:r>
            <a:r>
              <a:rPr lang="en-US" dirty="0" smtClean="0">
                <a:solidFill>
                  <a:srgbClr val="FF0000"/>
                </a:solidFill>
              </a:rPr>
              <a:t>800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minimum to maximum BE from the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GC1: </a:t>
            </a:r>
            <a:r>
              <a:rPr lang="en-US" dirty="0" err="1" smtClean="0">
                <a:solidFill>
                  <a:srgbClr val="FF0000"/>
                </a:solidFill>
              </a:rPr>
              <a:t>lsei</a:t>
            </a:r>
            <a:r>
              <a:rPr lang="en-US" dirty="0" smtClean="0">
                <a:solidFill>
                  <a:srgbClr val="FF0000"/>
                </a:solidFill>
              </a:rPr>
              <a:t>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POC input=800 and max E</a:t>
            </a:r>
            <a:r>
              <a:rPr lang="en-US" altLang="zh-TW" dirty="0" smtClean="0"/>
              <a:t>R</a:t>
            </a:r>
            <a:r>
              <a:rPr lang="en-US" dirty="0" smtClean="0"/>
              <a:t>=87%, the calculated burial efficiency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biological consumption are</a:t>
            </a:r>
            <a:r>
              <a:rPr lang="en-US" dirty="0" smtClean="0"/>
              <a:t> too low</a:t>
            </a:r>
            <a:r>
              <a:rPr lang="zh-TW" altLang="en-US" dirty="0" smtClean="0"/>
              <a:t> </a:t>
            </a:r>
            <a:r>
              <a:rPr lang="en-US" altLang="zh-TW" dirty="0" smtClean="0"/>
              <a:t>to balance the system</a:t>
            </a:r>
          </a:p>
          <a:p>
            <a:pPr lvl="1"/>
            <a:r>
              <a:rPr lang="en-US" dirty="0" smtClean="0"/>
              <a:t>-&gt; raise max ER to 90%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GS1: successfully run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9959670" y="5723432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GS1_10000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783530" y="6018406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87.88</a:t>
            </a:r>
            <a:endParaRPr 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015610" y="6024933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84.40</a:t>
            </a:r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814" y="694232"/>
            <a:ext cx="2819400" cy="49911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314249" y="5723431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GC1_10000</a:t>
            </a:r>
          </a:p>
        </p:txBody>
      </p:sp>
      <p:cxnSp>
        <p:nvCxnSpPr>
          <p:cNvPr id="10" name="直線單箭頭接點 9"/>
          <p:cNvCxnSpPr/>
          <p:nvPr/>
        </p:nvCxnSpPr>
        <p:spPr>
          <a:xfrm>
            <a:off x="2860766" y="2272937"/>
            <a:ext cx="274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527214" y="122322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7.99%</a:t>
            </a:r>
            <a:endParaRPr 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8537276" y="148012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89.4%</a:t>
            </a:r>
            <a:endParaRPr 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1414476" y="122322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11.8%</a:t>
            </a:r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1424538" y="148012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86.2%</a:t>
            </a:r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00446" y="3043646"/>
            <a:ext cx="5178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Q: is it reasonable to set</a:t>
            </a:r>
            <a:r>
              <a:rPr lang="zh-TW" altLang="en-US" dirty="0" smtClean="0"/>
              <a:t> </a:t>
            </a:r>
            <a:r>
              <a:rPr lang="en-US" altLang="zh-TW" dirty="0" smtClean="0"/>
              <a:t>POC</a:t>
            </a:r>
            <a:r>
              <a:rPr lang="zh-TW" altLang="en-US" dirty="0" smtClean="0"/>
              <a:t> </a:t>
            </a:r>
            <a:r>
              <a:rPr lang="en-US" altLang="zh-TW" dirty="0" smtClean="0"/>
              <a:t>flux at 800 while we still use BE which was calculated from 800-4800 of POC flux?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39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08033" y="5815765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</a:t>
            </a:r>
            <a:r>
              <a:rPr lang="en-US" dirty="0"/>
              <a:t>coverage 90.72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206672" y="5514263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GC1_25000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08" y="504113"/>
            <a:ext cx="2857500" cy="50101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14979" y="5574780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GS1_25000_100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338839" y="5869754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87.48</a:t>
            </a:r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139" y="537450"/>
            <a:ext cx="2733675" cy="49911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385505" y="55557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GS1_25000_50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209365" y="5850703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89.58</a:t>
            </a:r>
            <a:endParaRPr 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36341"/>
          <a:stretch/>
        </p:blipFill>
        <p:spPr>
          <a:xfrm>
            <a:off x="7539448" y="574154"/>
            <a:ext cx="1661415" cy="498157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9996382" y="5555729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GS1_25000_25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820242" y="5850703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coverage 91.06</a:t>
            </a:r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/>
          <a:srcRect l="35323"/>
          <a:stretch/>
        </p:blipFill>
        <p:spPr>
          <a:xfrm>
            <a:off x="9918031" y="561262"/>
            <a:ext cx="1700303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5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1387" y="529316"/>
            <a:ext cx="83210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20221003 meeting </a:t>
            </a:r>
          </a:p>
          <a:p>
            <a:r>
              <a:rPr lang="en-US" altLang="zh-TW" dirty="0" smtClean="0"/>
              <a:t>POC</a:t>
            </a:r>
            <a:r>
              <a:rPr lang="zh-TW" altLang="en-US" dirty="0" smtClean="0"/>
              <a:t> </a:t>
            </a:r>
            <a:r>
              <a:rPr lang="en-US" altLang="zh-TW" dirty="0" smtClean="0"/>
              <a:t>flux: </a:t>
            </a:r>
            <a:r>
              <a:rPr lang="zh-TW" altLang="en-US" dirty="0" smtClean="0"/>
              <a:t>沒有滿杯的</a:t>
            </a:r>
            <a:r>
              <a:rPr lang="en-US" altLang="zh-TW" dirty="0" smtClean="0"/>
              <a:t>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FF0000"/>
                </a:solidFill>
              </a:rPr>
              <a:t>GC1: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200-800 g/m2/d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GS1 </a:t>
            </a:r>
            <a:r>
              <a:rPr lang="zh-TW" altLang="en-US" dirty="0" smtClean="0"/>
              <a:t>上限</a:t>
            </a:r>
            <a:r>
              <a:rPr lang="en-US" altLang="zh-TW" dirty="0" smtClean="0"/>
              <a:t>:</a:t>
            </a:r>
            <a:r>
              <a:rPr lang="zh-TW" altLang="en-US" dirty="0"/>
              <a:t> </a:t>
            </a:r>
            <a:r>
              <a:rPr lang="en-US" altLang="zh-TW" dirty="0" smtClean="0"/>
              <a:t>GC1</a:t>
            </a:r>
            <a:r>
              <a:rPr lang="zh-TW" altLang="en-US" dirty="0" smtClean="0"/>
              <a:t>的下限</a:t>
            </a:r>
            <a:r>
              <a:rPr lang="en-US" altLang="zh-TW" dirty="0" smtClean="0"/>
              <a:t>/</a:t>
            </a:r>
            <a:r>
              <a:rPr lang="zh-TW" altLang="en-US" dirty="0" smtClean="0"/>
              <a:t>上限</a:t>
            </a:r>
            <a:endParaRPr lang="en-US" altLang="zh-TW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GS1 </a:t>
            </a:r>
            <a:r>
              <a:rPr lang="zh-TW" altLang="en-US" dirty="0" smtClean="0"/>
              <a:t>下限</a:t>
            </a:r>
            <a:r>
              <a:rPr lang="en-US" altLang="zh-TW" dirty="0" smtClean="0"/>
              <a:t>: NSCS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trap + </a:t>
            </a:r>
            <a:r>
              <a:rPr lang="zh-TW" altLang="en-US" dirty="0" smtClean="0"/>
              <a:t>衛星</a:t>
            </a:r>
            <a:endParaRPr lang="en-US" altLang="zh-TW" dirty="0" smtClean="0"/>
          </a:p>
          <a:p>
            <a:r>
              <a:rPr lang="en-US" altLang="zh-TW" strike="sngStrike" dirty="0" smtClean="0"/>
              <a:t>Trap data on other slopes?</a:t>
            </a:r>
          </a:p>
          <a:p>
            <a:r>
              <a:rPr lang="en-US" altLang="zh-TW" dirty="0" smtClean="0"/>
              <a:t>BR:</a:t>
            </a:r>
            <a:r>
              <a:rPr lang="zh-TW" altLang="en-US" dirty="0" smtClean="0"/>
              <a:t> 分母按照</a:t>
            </a:r>
            <a:r>
              <a:rPr lang="en-US" altLang="zh-TW" dirty="0" smtClean="0"/>
              <a:t>POC</a:t>
            </a:r>
            <a:r>
              <a:rPr lang="zh-TW" altLang="en-US" dirty="0" smtClean="0"/>
              <a:t> </a:t>
            </a:r>
            <a:r>
              <a:rPr lang="en-US" altLang="zh-TW" dirty="0" smtClean="0"/>
              <a:t>flux</a:t>
            </a:r>
            <a:r>
              <a:rPr lang="zh-TW" altLang="en-US" dirty="0" smtClean="0"/>
              <a:t>改</a:t>
            </a:r>
            <a:endParaRPr lang="en-US" altLang="zh-TW" dirty="0" smtClean="0"/>
          </a:p>
          <a:p>
            <a:r>
              <a:rPr lang="en-US" altLang="zh-TW" dirty="0" smtClean="0"/>
              <a:t>ER: </a:t>
            </a:r>
            <a:r>
              <a:rPr lang="zh-TW" altLang="en-US" dirty="0" smtClean="0"/>
              <a:t>不更改</a:t>
            </a:r>
            <a:endParaRPr lang="en-US" altLang="zh-TW" dirty="0" smtClean="0"/>
          </a:p>
          <a:p>
            <a:r>
              <a:rPr lang="zh-TW" altLang="en-US" dirty="0" smtClean="0"/>
              <a:t>衛星資料</a:t>
            </a:r>
            <a:r>
              <a:rPr lang="en-US" altLang="zh-TW" dirty="0" smtClean="0"/>
              <a:t>: OSU</a:t>
            </a:r>
            <a:r>
              <a:rPr lang="zh-TW" altLang="en-US" dirty="0" smtClean="0"/>
              <a:t> </a:t>
            </a:r>
            <a:r>
              <a:rPr lang="en-US" altLang="zh-TW" dirty="0" smtClean="0"/>
              <a:t>NPP</a:t>
            </a:r>
            <a:r>
              <a:rPr lang="zh-TW" altLang="en-US" dirty="0"/>
              <a:t> </a:t>
            </a:r>
            <a:r>
              <a:rPr lang="en-US" altLang="zh-TW" dirty="0" smtClean="0"/>
              <a:t>products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20221007</a:t>
            </a:r>
            <a:r>
              <a:rPr lang="zh-TW" altLang="en-US" dirty="0" smtClean="0"/>
              <a:t> </a:t>
            </a:r>
            <a:r>
              <a:rPr lang="en-US" altLang="zh-TW" dirty="0" smtClean="0"/>
              <a:t>add</a:t>
            </a:r>
          </a:p>
          <a:p>
            <a:r>
              <a:rPr lang="en-US" altLang="zh-TW" dirty="0" smtClean="0"/>
              <a:t>Bulk density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959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94761" y="317155"/>
            <a:ext cx="5796506" cy="4968434"/>
            <a:chOff x="201767" y="186350"/>
            <a:chExt cx="5796506" cy="496843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767" y="186350"/>
              <a:ext cx="5796506" cy="4968434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3000895" y="3499658"/>
              <a:ext cx="1549730" cy="5130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5934008" y="186350"/>
            <a:ext cx="6257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每站沉積物的乾濕重</a:t>
            </a:r>
            <a:r>
              <a:rPr 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en-US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自己算density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(Data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WC WW DW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乾重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(DW)</a:t>
            </a:r>
            <a:r>
              <a:rPr 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乾的沉積物密度</a:t>
            </a:r>
            <a:r>
              <a:rPr 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沉積物體積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濕重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(WW)</a:t>
            </a:r>
            <a:r>
              <a:rPr 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</a:t>
            </a:r>
            <a:r>
              <a:rPr lang="en-US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體積</a:t>
            </a:r>
            <a:r>
              <a:rPr 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密度</a:t>
            </a:r>
            <a:endParaRPr 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40880" y="600292"/>
            <a:ext cx="119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2.65g/cm3</a:t>
            </a:r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898" y="1709333"/>
            <a:ext cx="2443030" cy="253644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995117" y="134000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GC1</a:t>
            </a:r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423" y="1709333"/>
            <a:ext cx="2907320" cy="254390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988365" y="134000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GS1</a:t>
            </a:r>
            <a:endParaRPr lang="en-US" dirty="0"/>
          </a:p>
        </p:txBody>
      </p:sp>
      <p:sp>
        <p:nvSpPr>
          <p:cNvPr id="17" name="矩形 16"/>
          <p:cNvSpPr/>
          <p:nvPr/>
        </p:nvSpPr>
        <p:spPr>
          <a:xfrm>
            <a:off x="5995117" y="5354814"/>
            <a:ext cx="26766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GC1: 120.41°E, 22.41°N</a:t>
            </a:r>
          </a:p>
          <a:p>
            <a:r>
              <a:rPr lang="en-US" altLang="zh-TW" dirty="0" smtClean="0"/>
              <a:t>-&gt;</a:t>
            </a:r>
            <a:r>
              <a:rPr lang="pt-BR" dirty="0" smtClean="0"/>
              <a:t> 2.1 (g/cm3)</a:t>
            </a:r>
            <a:endParaRPr lang="pt-BR" dirty="0"/>
          </a:p>
        </p:txBody>
      </p:sp>
      <p:sp>
        <p:nvSpPr>
          <p:cNvPr id="18" name="矩形 17"/>
          <p:cNvSpPr/>
          <p:nvPr/>
        </p:nvSpPr>
        <p:spPr>
          <a:xfrm>
            <a:off x="8988365" y="5354813"/>
            <a:ext cx="250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GS1</a:t>
            </a:r>
            <a:r>
              <a:rPr lang="pt-BR" dirty="0"/>
              <a:t>: 120.40°E, 22.23°N</a:t>
            </a:r>
          </a:p>
          <a:p>
            <a:r>
              <a:rPr lang="pt-BR" dirty="0"/>
              <a:t>-&gt; 1.8 (g/cm3)</a:t>
            </a:r>
          </a:p>
        </p:txBody>
      </p:sp>
      <p:sp>
        <p:nvSpPr>
          <p:cNvPr id="20" name="矩形 19"/>
          <p:cNvSpPr/>
          <p:nvPr/>
        </p:nvSpPr>
        <p:spPr>
          <a:xfrm>
            <a:off x="52020" y="5554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臺灣西南海域現代沈積物之傳輸途徑與</a:t>
            </a:r>
            <a:r>
              <a:rPr lang="zh-TW" altLang="en-US" sz="1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機制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532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2" y="0"/>
            <a:ext cx="5200106" cy="640962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88" y="261994"/>
            <a:ext cx="4496096" cy="27267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66" y="3078573"/>
            <a:ext cx="4468063" cy="2632176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3103418" y="4156364"/>
            <a:ext cx="2224955" cy="110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33248" y="4222864"/>
            <a:ext cx="1670859" cy="18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線接點 12"/>
          <p:cNvCxnSpPr/>
          <p:nvPr/>
        </p:nvCxnSpPr>
        <p:spPr>
          <a:xfrm flipV="1">
            <a:off x="258415" y="4394661"/>
            <a:ext cx="2224955" cy="110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5882640" y="3558283"/>
            <a:ext cx="1025236" cy="51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9325467" y="3563392"/>
            <a:ext cx="392111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9008904" y="1321727"/>
            <a:ext cx="61723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6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8789" y="467214"/>
            <a:ext cx="274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Burial efficiency (BE)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24107" y="1248937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van </a:t>
            </a:r>
            <a:r>
              <a:rPr lang="en-US" dirty="0" err="1" smtClean="0"/>
              <a:t>Oevelen</a:t>
            </a:r>
            <a:r>
              <a:rPr lang="en-US" dirty="0" smtClean="0"/>
              <a:t> et al. (2011)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" y="1771459"/>
            <a:ext cx="4395026" cy="1802569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V="1">
            <a:off x="3208867" y="1481667"/>
            <a:ext cx="2015066" cy="8382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223933" y="97882"/>
            <a:ext cx="410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Epping et al. (2002): model estimate BE</a:t>
            </a:r>
            <a:endParaRPr 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5494241" y="686330"/>
            <a:ext cx="6384492" cy="2490724"/>
            <a:chOff x="5223933" y="686329"/>
            <a:chExt cx="9448800" cy="3686175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933" y="686329"/>
              <a:ext cx="9448800" cy="2428875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7758" y="3115204"/>
              <a:ext cx="9324975" cy="1257300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909" y="3578758"/>
            <a:ext cx="6407892" cy="2038875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1" y="3638718"/>
            <a:ext cx="5303520" cy="1146718"/>
            <a:chOff x="0" y="3638718"/>
            <a:chExt cx="5852903" cy="1146718"/>
          </a:xfrm>
        </p:grpSpPr>
        <p:grpSp>
          <p:nvGrpSpPr>
            <p:cNvPr id="10" name="群組 9"/>
            <p:cNvGrpSpPr/>
            <p:nvPr/>
          </p:nvGrpSpPr>
          <p:grpSpPr>
            <a:xfrm>
              <a:off x="0" y="3638718"/>
              <a:ext cx="5852903" cy="1146718"/>
              <a:chOff x="0" y="3699027"/>
              <a:chExt cx="8410575" cy="1647825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4918227"/>
                <a:ext cx="8334375" cy="428625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3699027"/>
                <a:ext cx="8410575" cy="1219200"/>
              </a:xfrm>
              <a:prstGeom prst="rect">
                <a:avLst/>
              </a:prstGeom>
            </p:spPr>
          </p:pic>
        </p:grpSp>
        <p:sp>
          <p:nvSpPr>
            <p:cNvPr id="17" name="矩形 16"/>
            <p:cNvSpPr/>
            <p:nvPr/>
          </p:nvSpPr>
          <p:spPr>
            <a:xfrm>
              <a:off x="2429933" y="4487157"/>
              <a:ext cx="220133" cy="1110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249826" y="4488440"/>
              <a:ext cx="220133" cy="1110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106333" y="4487157"/>
              <a:ext cx="220133" cy="1110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直線接點 21"/>
          <p:cNvCxnSpPr/>
          <p:nvPr/>
        </p:nvCxnSpPr>
        <p:spPr>
          <a:xfrm>
            <a:off x="8728321" y="4760497"/>
            <a:ext cx="31504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5644342" y="4912897"/>
            <a:ext cx="638679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631443" y="5070839"/>
            <a:ext cx="8026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610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435492"/>
              </p:ext>
            </p:extLst>
          </p:nvPr>
        </p:nvGraphicFramePr>
        <p:xfrm>
          <a:off x="310554" y="1723838"/>
          <a:ext cx="1130922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596">
                  <a:extLst>
                    <a:ext uri="{9D8B030D-6E8A-4147-A177-3AD203B41FA5}">
                      <a16:colId xmlns:a16="http://schemas.microsoft.com/office/drawing/2014/main" val="3969341039"/>
                    </a:ext>
                  </a:extLst>
                </a:gridCol>
                <a:gridCol w="1141566">
                  <a:extLst>
                    <a:ext uri="{9D8B030D-6E8A-4147-A177-3AD203B41FA5}">
                      <a16:colId xmlns:a16="http://schemas.microsoft.com/office/drawing/2014/main" val="1259530785"/>
                    </a:ext>
                  </a:extLst>
                </a:gridCol>
                <a:gridCol w="1256581">
                  <a:extLst>
                    <a:ext uri="{9D8B030D-6E8A-4147-A177-3AD203B41FA5}">
                      <a16:colId xmlns:a16="http://schemas.microsoft.com/office/drawing/2014/main" val="2063959458"/>
                    </a:ext>
                  </a:extLst>
                </a:gridCol>
                <a:gridCol w="1256581">
                  <a:extLst>
                    <a:ext uri="{9D8B030D-6E8A-4147-A177-3AD203B41FA5}">
                      <a16:colId xmlns:a16="http://schemas.microsoft.com/office/drawing/2014/main" val="3534640461"/>
                    </a:ext>
                  </a:extLst>
                </a:gridCol>
                <a:gridCol w="1256581">
                  <a:extLst>
                    <a:ext uri="{9D8B030D-6E8A-4147-A177-3AD203B41FA5}">
                      <a16:colId xmlns:a16="http://schemas.microsoft.com/office/drawing/2014/main" val="1072896884"/>
                    </a:ext>
                  </a:extLst>
                </a:gridCol>
                <a:gridCol w="1256581">
                  <a:extLst>
                    <a:ext uri="{9D8B030D-6E8A-4147-A177-3AD203B41FA5}">
                      <a16:colId xmlns:a16="http://schemas.microsoft.com/office/drawing/2014/main" val="4213990294"/>
                    </a:ext>
                  </a:extLst>
                </a:gridCol>
                <a:gridCol w="1256581">
                  <a:extLst>
                    <a:ext uri="{9D8B030D-6E8A-4147-A177-3AD203B41FA5}">
                      <a16:colId xmlns:a16="http://schemas.microsoft.com/office/drawing/2014/main" val="1221812491"/>
                    </a:ext>
                  </a:extLst>
                </a:gridCol>
                <a:gridCol w="1296835">
                  <a:extLst>
                    <a:ext uri="{9D8B030D-6E8A-4147-A177-3AD203B41FA5}">
                      <a16:colId xmlns:a16="http://schemas.microsoft.com/office/drawing/2014/main" val="1625273016"/>
                    </a:ext>
                  </a:extLst>
                </a:gridCol>
                <a:gridCol w="1216327">
                  <a:extLst>
                    <a:ext uri="{9D8B030D-6E8A-4147-A177-3AD203B41FA5}">
                      <a16:colId xmlns:a16="http://schemas.microsoft.com/office/drawing/2014/main" val="1763899667"/>
                    </a:ext>
                  </a:extLst>
                </a:gridCol>
              </a:tblGrid>
              <a:tr h="22923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vgpm_mean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vgpm_sd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vgpm_svi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chl_mean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chl_sd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chl_svi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z_eu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lutz_poc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25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846.9637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337.5780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0.3985743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0.7197180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0.5745413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0.7982866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41.80896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9.642858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30.82695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4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467.1410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151.6326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0.3245970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0.2653975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0.1672077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0.6300275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57.36357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221.625000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13.15140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419085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5" y="272382"/>
            <a:ext cx="2771775" cy="885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083614" y="1723838"/>
            <a:ext cx="2536169" cy="110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9962264" y="1313478"/>
            <a:ext cx="77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wrong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75215"/>
              </p:ext>
            </p:extLst>
          </p:nvPr>
        </p:nvGraphicFramePr>
        <p:xfrm>
          <a:off x="310554" y="3434112"/>
          <a:ext cx="1130922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596">
                  <a:extLst>
                    <a:ext uri="{9D8B030D-6E8A-4147-A177-3AD203B41FA5}">
                      <a16:colId xmlns:a16="http://schemas.microsoft.com/office/drawing/2014/main" val="3969341039"/>
                    </a:ext>
                  </a:extLst>
                </a:gridCol>
                <a:gridCol w="1141566">
                  <a:extLst>
                    <a:ext uri="{9D8B030D-6E8A-4147-A177-3AD203B41FA5}">
                      <a16:colId xmlns:a16="http://schemas.microsoft.com/office/drawing/2014/main" val="1259530785"/>
                    </a:ext>
                  </a:extLst>
                </a:gridCol>
                <a:gridCol w="1256581">
                  <a:extLst>
                    <a:ext uri="{9D8B030D-6E8A-4147-A177-3AD203B41FA5}">
                      <a16:colId xmlns:a16="http://schemas.microsoft.com/office/drawing/2014/main" val="2063959458"/>
                    </a:ext>
                  </a:extLst>
                </a:gridCol>
                <a:gridCol w="1256581">
                  <a:extLst>
                    <a:ext uri="{9D8B030D-6E8A-4147-A177-3AD203B41FA5}">
                      <a16:colId xmlns:a16="http://schemas.microsoft.com/office/drawing/2014/main" val="3534640461"/>
                    </a:ext>
                  </a:extLst>
                </a:gridCol>
                <a:gridCol w="1256581">
                  <a:extLst>
                    <a:ext uri="{9D8B030D-6E8A-4147-A177-3AD203B41FA5}">
                      <a16:colId xmlns:a16="http://schemas.microsoft.com/office/drawing/2014/main" val="1072896884"/>
                    </a:ext>
                  </a:extLst>
                </a:gridCol>
                <a:gridCol w="1256581">
                  <a:extLst>
                    <a:ext uri="{9D8B030D-6E8A-4147-A177-3AD203B41FA5}">
                      <a16:colId xmlns:a16="http://schemas.microsoft.com/office/drawing/2014/main" val="4213990294"/>
                    </a:ext>
                  </a:extLst>
                </a:gridCol>
                <a:gridCol w="1256581">
                  <a:extLst>
                    <a:ext uri="{9D8B030D-6E8A-4147-A177-3AD203B41FA5}">
                      <a16:colId xmlns:a16="http://schemas.microsoft.com/office/drawing/2014/main" val="1221812491"/>
                    </a:ext>
                  </a:extLst>
                </a:gridCol>
                <a:gridCol w="1296835">
                  <a:extLst>
                    <a:ext uri="{9D8B030D-6E8A-4147-A177-3AD203B41FA5}">
                      <a16:colId xmlns:a16="http://schemas.microsoft.com/office/drawing/2014/main" val="1625273016"/>
                    </a:ext>
                  </a:extLst>
                </a:gridCol>
                <a:gridCol w="1216327">
                  <a:extLst>
                    <a:ext uri="{9D8B030D-6E8A-4147-A177-3AD203B41FA5}">
                      <a16:colId xmlns:a16="http://schemas.microsoft.com/office/drawing/2014/main" val="1763899667"/>
                    </a:ext>
                  </a:extLst>
                </a:gridCol>
              </a:tblGrid>
              <a:tr h="22923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vgpm_mean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vgpm_sd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vgpm_svi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chl_mean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chl_sd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chl_svi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z_eu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lutz_poc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25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846.9637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337.5780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0.3985743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0.7197180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0.5745413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0.7982866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41.80896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30.82695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4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467.1410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151.6326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0.3245970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0.2653975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0.1672077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0.6300275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57.36357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13.15140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419085"/>
                  </a:ext>
                </a:extLst>
              </a:tr>
            </a:tbl>
          </a:graphicData>
        </a:graphic>
      </p:graphicFrame>
      <p:sp>
        <p:nvSpPr>
          <p:cNvPr id="9" name="向下箭號 8"/>
          <p:cNvSpPr/>
          <p:nvPr/>
        </p:nvSpPr>
        <p:spPr>
          <a:xfrm>
            <a:off x="5809892" y="3069105"/>
            <a:ext cx="310551" cy="3278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315417" y="-147344"/>
            <a:ext cx="87903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NPP data is from </a:t>
            </a:r>
            <a:r>
              <a:rPr lang="en-US" dirty="0">
                <a:hlinkClick r:id="rId3"/>
              </a:rPr>
              <a:t>OSU’s Ocean Productivity Web site</a:t>
            </a:r>
            <a:r>
              <a:rPr lang="en-US" dirty="0"/>
              <a:t>. The mean (mean, </a:t>
            </a:r>
            <a:r>
              <a:rPr lang="en-US" dirty="0" err="1"/>
              <a:t>mgC</a:t>
            </a:r>
            <a:r>
              <a:rPr lang="en-US" dirty="0"/>
              <a:t>/m2/d), standard deviation (</a:t>
            </a:r>
            <a:r>
              <a:rPr lang="en-US" dirty="0" err="1"/>
              <a:t>sd</a:t>
            </a:r>
            <a:r>
              <a:rPr lang="en-US" dirty="0"/>
              <a:t>), and coefficient of variation (</a:t>
            </a:r>
            <a:r>
              <a:rPr lang="en-US" dirty="0" err="1"/>
              <a:t>svi</a:t>
            </a:r>
            <a:r>
              <a:rPr lang="en-US" dirty="0"/>
              <a:t>) were calculated for NPP and CHL from all 464 months of data. </a:t>
            </a:r>
            <a:r>
              <a:rPr lang="en-US" dirty="0" err="1"/>
              <a:t>z_eu</a:t>
            </a:r>
            <a:r>
              <a:rPr lang="en-US" dirty="0"/>
              <a:t> and z are euphotic depth and water depth. </a:t>
            </a:r>
            <a:r>
              <a:rPr lang="en-US" dirty="0" err="1"/>
              <a:t>lutz_poc</a:t>
            </a:r>
            <a:r>
              <a:rPr lang="en-US" dirty="0"/>
              <a:t> is export POC flux (</a:t>
            </a:r>
            <a:r>
              <a:rPr lang="en-US" dirty="0" err="1"/>
              <a:t>mgC</a:t>
            </a:r>
            <a:r>
              <a:rPr lang="en-US" dirty="0"/>
              <a:t>/m2/d) to seafloor using algorithm from </a:t>
            </a:r>
            <a:r>
              <a:rPr lang="en-US" dirty="0">
                <a:hlinkClick r:id="rId4"/>
              </a:rPr>
              <a:t>Lutz et al. (2007)</a:t>
            </a:r>
            <a:r>
              <a:rPr lang="en-US" dirty="0"/>
              <a:t> with </a:t>
            </a:r>
            <a:r>
              <a:rPr lang="en-US" dirty="0" err="1"/>
              <a:t>vgpm_mean</a:t>
            </a:r>
            <a:r>
              <a:rPr lang="en-US" dirty="0"/>
              <a:t>, </a:t>
            </a:r>
            <a:r>
              <a:rPr lang="en-US" dirty="0" err="1"/>
              <a:t>vgpm_svi</a:t>
            </a:r>
            <a:r>
              <a:rPr lang="en-US" dirty="0"/>
              <a:t>, </a:t>
            </a:r>
            <a:r>
              <a:rPr lang="en-US" dirty="0" err="1"/>
              <a:t>z_eu</a:t>
            </a:r>
            <a:r>
              <a:rPr lang="en-US" dirty="0"/>
              <a:t>, and z.</a:t>
            </a:r>
          </a:p>
        </p:txBody>
      </p:sp>
      <p:sp>
        <p:nvSpPr>
          <p:cNvPr id="11" name="矩形 10"/>
          <p:cNvSpPr/>
          <p:nvPr/>
        </p:nvSpPr>
        <p:spPr>
          <a:xfrm>
            <a:off x="10394830" y="3438142"/>
            <a:ext cx="1224952" cy="1107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132996" y="6353294"/>
            <a:ext cx="29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衛星資料</a:t>
            </a:r>
            <a:r>
              <a:rPr lang="en-US" altLang="zh-TW" dirty="0"/>
              <a:t>: OSU</a:t>
            </a:r>
            <a:r>
              <a:rPr lang="zh-TW" altLang="en-US" dirty="0"/>
              <a:t> </a:t>
            </a:r>
            <a:r>
              <a:rPr lang="en-US" altLang="zh-TW" dirty="0"/>
              <a:t>NPP</a:t>
            </a:r>
            <a:r>
              <a:rPr lang="zh-TW" altLang="en-US" dirty="0"/>
              <a:t> </a:t>
            </a:r>
            <a:r>
              <a:rPr lang="en-US" altLang="zh-TW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27793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4213" y="228520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POC data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76" y="351567"/>
            <a:ext cx="9945627" cy="55587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813963" y="4638502"/>
            <a:ext cx="1637607" cy="689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9110749" y="4538749"/>
            <a:ext cx="714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908771" y="4322618"/>
            <a:ext cx="96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太遠了</a:t>
            </a:r>
            <a:endParaRPr lang="en-US" dirty="0"/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4555375" y="4015047"/>
            <a:ext cx="3203170" cy="5264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9153938" y="5439295"/>
            <a:ext cx="714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951960" y="5223164"/>
            <a:ext cx="185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不確定是哪篇</a:t>
            </a:r>
            <a:r>
              <a:rPr lang="en-US" altLang="zh-TW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0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279" y="785540"/>
            <a:ext cx="7565721" cy="26143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6916" y="160851"/>
            <a:ext cx="12614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 </a:t>
            </a:r>
            <a:r>
              <a:rPr lang="en-US" dirty="0"/>
              <a:t>et al </a:t>
            </a:r>
            <a:r>
              <a:rPr lang="en-US" dirty="0" smtClean="0"/>
              <a:t>(</a:t>
            </a:r>
            <a:r>
              <a:rPr lang="en-US" dirty="0"/>
              <a:t>2018) Elevated particulate organic carbon export flux induced by internal waves in the oligotrophic northern South China Sea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3822" y="785540"/>
            <a:ext cx="4459494" cy="384118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906298" y="21114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沒給座標</a:t>
            </a:r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832572" y="3399903"/>
            <a:ext cx="235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Min: 42.0</a:t>
            </a:r>
            <a:r>
              <a:rPr lang="en-US" dirty="0">
                <a:solidFill>
                  <a:srgbClr val="FF0000"/>
                </a:solidFill>
              </a:rPr>
              <a:t> mg C m</a:t>
            </a:r>
            <a:r>
              <a:rPr lang="en-US" baseline="30000" dirty="0">
                <a:solidFill>
                  <a:srgbClr val="FF0000"/>
                </a:solidFill>
              </a:rPr>
              <a:t>−2</a:t>
            </a:r>
            <a:r>
              <a:rPr lang="en-US" dirty="0">
                <a:solidFill>
                  <a:srgbClr val="FF0000"/>
                </a:solidFill>
              </a:rPr>
              <a:t> d</a:t>
            </a:r>
            <a:r>
              <a:rPr lang="en-US" baseline="30000" dirty="0">
                <a:solidFill>
                  <a:srgbClr val="FF0000"/>
                </a:solidFill>
              </a:rPr>
              <a:t>−1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Max: 73.0</a:t>
            </a:r>
            <a:r>
              <a:rPr lang="en-US" dirty="0">
                <a:solidFill>
                  <a:srgbClr val="FF0000"/>
                </a:solidFill>
              </a:rPr>
              <a:t> mg C m</a:t>
            </a:r>
            <a:r>
              <a:rPr lang="en-US" baseline="30000" dirty="0">
                <a:solidFill>
                  <a:srgbClr val="FF0000"/>
                </a:solidFill>
              </a:rPr>
              <a:t>−2</a:t>
            </a:r>
            <a:r>
              <a:rPr lang="en-US" dirty="0">
                <a:solidFill>
                  <a:srgbClr val="FF0000"/>
                </a:solidFill>
              </a:rPr>
              <a:t> d</a:t>
            </a:r>
            <a:r>
              <a:rPr lang="en-US" baseline="30000" dirty="0">
                <a:solidFill>
                  <a:srgbClr val="FF0000"/>
                </a:solidFill>
              </a:rPr>
              <a:t>−1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09506" y="28257"/>
            <a:ext cx="8139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Station </a:t>
            </a:r>
            <a:r>
              <a:rPr lang="en-US" dirty="0" smtClean="0"/>
              <a:t>H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dirty="0" smtClean="0"/>
              <a:t>22.0</a:t>
            </a:r>
            <a:r>
              <a:rPr lang="en-US" dirty="0"/>
              <a:t>◦N 120.3◦E, </a:t>
            </a:r>
            <a:r>
              <a:rPr lang="en-US" dirty="0" smtClean="0"/>
              <a:t>∼</a:t>
            </a:r>
            <a:r>
              <a:rPr lang="en-US" dirty="0"/>
              <a:t>1000 </a:t>
            </a:r>
            <a:r>
              <a:rPr lang="en-US" dirty="0" smtClean="0"/>
              <a:t>m</a:t>
            </a:r>
            <a:r>
              <a:rPr lang="zh-TW" altLang="en-US" dirty="0" smtClean="0"/>
              <a:t> </a:t>
            </a:r>
            <a:r>
              <a:rPr lang="en-US" altLang="zh-TW" dirty="0" smtClean="0"/>
              <a:t>(2-year</a:t>
            </a:r>
            <a:r>
              <a:rPr lang="en-US" dirty="0" smtClean="0"/>
              <a:t> </a:t>
            </a:r>
            <a:r>
              <a:rPr lang="en-US" dirty="0"/>
              <a:t>time </a:t>
            </a:r>
            <a:r>
              <a:rPr lang="en-US" dirty="0" smtClean="0"/>
              <a:t>series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dirty="0" smtClean="0"/>
              <a:t>09 2012- 06 2014)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128811"/>
            <a:ext cx="170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Shih </a:t>
            </a:r>
            <a:r>
              <a:rPr lang="en-US" dirty="0"/>
              <a:t>et al </a:t>
            </a:r>
            <a:r>
              <a:rPr lang="en-US" dirty="0" smtClean="0"/>
              <a:t>(2020)</a:t>
            </a:r>
            <a:endParaRPr 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5560353" y="477847"/>
            <a:ext cx="2734491" cy="3299775"/>
            <a:chOff x="8056926" y="-364283"/>
            <a:chExt cx="4135074" cy="498989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71" r="29855"/>
            <a:stretch/>
          </p:blipFill>
          <p:spPr>
            <a:xfrm>
              <a:off x="8056926" y="-364283"/>
              <a:ext cx="4135074" cy="498989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9065622" y="3775166"/>
              <a:ext cx="261257" cy="261257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9080716" y="3405834"/>
              <a:ext cx="1043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Station 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" y="650127"/>
            <a:ext cx="5773712" cy="550579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521132" y="2521404"/>
            <a:ext cx="1005840" cy="15227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7059673" y="3763997"/>
            <a:ext cx="5086017" cy="3094003"/>
            <a:chOff x="6435674" y="4108663"/>
            <a:chExt cx="4304482" cy="2618568"/>
          </a:xfrm>
        </p:grpSpPr>
        <p:grpSp>
          <p:nvGrpSpPr>
            <p:cNvPr id="11" name="群組 10"/>
            <p:cNvGrpSpPr/>
            <p:nvPr/>
          </p:nvGrpSpPr>
          <p:grpSpPr>
            <a:xfrm>
              <a:off x="6435674" y="4108663"/>
              <a:ext cx="4304482" cy="2618568"/>
              <a:chOff x="6129200" y="3933008"/>
              <a:chExt cx="6143625" cy="3737384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9200" y="3933008"/>
                <a:ext cx="6134100" cy="2362200"/>
              </a:xfrm>
              <a:prstGeom prst="rect">
                <a:avLst/>
              </a:prstGeom>
            </p:spPr>
          </p:pic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9200" y="6155917"/>
                <a:ext cx="6143625" cy="1514475"/>
              </a:xfrm>
              <a:prstGeom prst="rect">
                <a:avLst/>
              </a:prstGeom>
            </p:spPr>
          </p:pic>
        </p:grpSp>
        <p:sp>
          <p:nvSpPr>
            <p:cNvPr id="17" name="矩形 16"/>
            <p:cNvSpPr/>
            <p:nvPr/>
          </p:nvSpPr>
          <p:spPr>
            <a:xfrm flipV="1">
              <a:off x="6463225" y="5094396"/>
              <a:ext cx="603782" cy="1511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2227" y="627761"/>
            <a:ext cx="4723463" cy="13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8811"/>
            <a:ext cx="3766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Shih et al (2020)</a:t>
            </a:r>
            <a:r>
              <a:rPr lang="zh-TW" altLang="en-US" dirty="0"/>
              <a:t> </a:t>
            </a:r>
            <a:r>
              <a:rPr lang="en-US" altLang="zh-TW" dirty="0" smtClean="0"/>
              <a:t>(continued</a:t>
            </a:r>
            <a:r>
              <a:rPr lang="zh-TW" altLang="en-US" dirty="0" smtClean="0"/>
              <a:t> </a:t>
            </a:r>
            <a:r>
              <a:rPr lang="en-US" altLang="zh-TW" dirty="0" smtClean="0"/>
              <a:t>from p31)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84" b="12394"/>
          <a:stretch/>
        </p:blipFill>
        <p:spPr>
          <a:xfrm>
            <a:off x="5322627" y="0"/>
            <a:ext cx="7579056" cy="552414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769927" y="5524147"/>
            <a:ext cx="3653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Dashed lines: </a:t>
            </a:r>
            <a:r>
              <a:rPr lang="en-US" dirty="0"/>
              <a:t>represent average values in the wet (orange) and dry (purple) seasons. </a:t>
            </a:r>
          </a:p>
        </p:txBody>
      </p:sp>
      <p:sp>
        <p:nvSpPr>
          <p:cNvPr id="6" name="矩形 5"/>
          <p:cNvSpPr/>
          <p:nvPr/>
        </p:nvSpPr>
        <p:spPr>
          <a:xfrm>
            <a:off x="2786633" y="776915"/>
            <a:ext cx="330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I-POC=</a:t>
            </a:r>
            <a:r>
              <a:rPr lang="en-US" dirty="0" smtClean="0"/>
              <a:t>Integrated </a:t>
            </a:r>
            <a:r>
              <a:rPr lang="en-US" dirty="0"/>
              <a:t>(0–150 m</a:t>
            </a:r>
            <a:r>
              <a:rPr lang="en-US" dirty="0" smtClean="0"/>
              <a:t>)</a:t>
            </a:r>
            <a:r>
              <a:rPr lang="en-US" dirty="0"/>
              <a:t> POC</a:t>
            </a:r>
          </a:p>
        </p:txBody>
      </p:sp>
      <p:sp>
        <p:nvSpPr>
          <p:cNvPr id="7" name="矩形 6"/>
          <p:cNvSpPr/>
          <p:nvPr/>
        </p:nvSpPr>
        <p:spPr>
          <a:xfrm>
            <a:off x="3268638" y="2292493"/>
            <a:ext cx="26648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POC fluxes at 150 m </a:t>
            </a:r>
            <a:r>
              <a:rPr lang="en-US" dirty="0" smtClean="0"/>
              <a:t>depth</a:t>
            </a:r>
          </a:p>
          <a:p>
            <a:r>
              <a:rPr lang="en-US" dirty="0" smtClean="0"/>
              <a:t>(</a:t>
            </a:r>
            <a:r>
              <a:rPr lang="en-US" dirty="0"/>
              <a:t>below the euphotic zone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0" y="423813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verage I-POC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</a:t>
            </a:r>
            <a:r>
              <a:rPr lang="en-US" dirty="0"/>
              <a:t>typhoons (4.8 </a:t>
            </a:r>
            <a:r>
              <a:rPr lang="en-US" dirty="0" smtClean="0"/>
              <a:t>g C </a:t>
            </a:r>
            <a:r>
              <a:rPr lang="en-US" dirty="0"/>
              <a:t>m</a:t>
            </a:r>
            <a:r>
              <a:rPr lang="en-US" baseline="30000" dirty="0"/>
              <a:t>−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r>
              <a:rPr lang="zh-TW" altLang="en-US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storms </a:t>
            </a:r>
            <a:r>
              <a:rPr lang="en-US" dirty="0" smtClean="0"/>
              <a:t>(3.4 g C m</a:t>
            </a:r>
            <a:r>
              <a:rPr lang="en-US" baseline="30000" dirty="0" smtClean="0"/>
              <a:t>−2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Background I-POC in </a:t>
            </a:r>
            <a:r>
              <a:rPr lang="en-US" dirty="0"/>
              <a:t>the wet season (5.5 g C m</a:t>
            </a:r>
            <a:r>
              <a:rPr lang="en-US" baseline="30000" dirty="0"/>
              <a:t>−2</a:t>
            </a:r>
            <a:r>
              <a:rPr lang="en-US" dirty="0" smtClean="0"/>
              <a:t>) </a:t>
            </a:r>
            <a:r>
              <a:rPr lang="en-US" dirty="0"/>
              <a:t>and dry season (</a:t>
            </a:r>
            <a:r>
              <a:rPr lang="en-US" dirty="0" smtClean="0"/>
              <a:t>4.1</a:t>
            </a:r>
            <a:r>
              <a:rPr lang="en-US" dirty="0"/>
              <a:t> g C m</a:t>
            </a:r>
            <a:r>
              <a:rPr lang="en-US" baseline="30000" dirty="0"/>
              <a:t>−2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Particulate organic carbon export fluxes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Shortly after typhoons: averaged 97 (78–115) mg C m</a:t>
            </a:r>
            <a:r>
              <a:rPr lang="en-US" baseline="30000" dirty="0" smtClean="0"/>
              <a:t>−2</a:t>
            </a:r>
            <a:r>
              <a:rPr lang="en-US" dirty="0" smtClean="0"/>
              <a:t> d</a:t>
            </a:r>
            <a:r>
              <a:rPr lang="en-US" baseline="30000" dirty="0" smtClean="0"/>
              <a:t>−1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Associated </a:t>
            </a:r>
            <a:r>
              <a:rPr lang="en-US" dirty="0"/>
              <a:t>with </a:t>
            </a:r>
            <a:r>
              <a:rPr lang="en-US" dirty="0" smtClean="0"/>
              <a:t>storms</a:t>
            </a:r>
            <a:r>
              <a:rPr lang="en-US" altLang="zh-TW" dirty="0" smtClean="0"/>
              <a:t>:</a:t>
            </a:r>
            <a:r>
              <a:rPr lang="en-US" dirty="0"/>
              <a:t> </a:t>
            </a:r>
            <a:r>
              <a:rPr lang="en-US" dirty="0" smtClean="0"/>
              <a:t>averaged </a:t>
            </a:r>
            <a:r>
              <a:rPr lang="en-US" altLang="zh-TW" dirty="0" smtClean="0"/>
              <a:t>80</a:t>
            </a:r>
            <a:r>
              <a:rPr lang="en-US" dirty="0" smtClean="0"/>
              <a:t> (</a:t>
            </a:r>
            <a:r>
              <a:rPr lang="en-US" altLang="zh-TW" dirty="0" smtClean="0"/>
              <a:t>54</a:t>
            </a:r>
            <a:r>
              <a:rPr lang="en-US" dirty="0" smtClean="0"/>
              <a:t>–</a:t>
            </a:r>
            <a:r>
              <a:rPr lang="en-US" altLang="zh-TW" dirty="0" smtClean="0"/>
              <a:t>95</a:t>
            </a:r>
            <a:r>
              <a:rPr lang="en-US" dirty="0" smtClean="0"/>
              <a:t>) </a:t>
            </a:r>
            <a:r>
              <a:rPr lang="en-US" dirty="0"/>
              <a:t>mg C m</a:t>
            </a:r>
            <a:r>
              <a:rPr lang="en-US" baseline="30000" dirty="0"/>
              <a:t>−2</a:t>
            </a:r>
            <a:r>
              <a:rPr lang="en-US" dirty="0"/>
              <a:t> d</a:t>
            </a:r>
            <a:r>
              <a:rPr lang="en-US" baseline="30000" dirty="0"/>
              <a:t>−</a:t>
            </a:r>
            <a:r>
              <a:rPr lang="en-US" baseline="30000" dirty="0" smtClean="0"/>
              <a:t>1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Wet season: averaged </a:t>
            </a:r>
            <a:r>
              <a:rPr lang="en-US" altLang="zh-TW" dirty="0" smtClean="0"/>
              <a:t>58</a:t>
            </a:r>
            <a:r>
              <a:rPr lang="en-US" dirty="0" smtClean="0"/>
              <a:t> (</a:t>
            </a:r>
            <a:r>
              <a:rPr lang="en-US" altLang="zh-TW" dirty="0" smtClean="0"/>
              <a:t>42</a:t>
            </a:r>
            <a:r>
              <a:rPr lang="en-US" dirty="0" smtClean="0"/>
              <a:t>–</a:t>
            </a:r>
            <a:r>
              <a:rPr lang="en-US" altLang="zh-TW" dirty="0" smtClean="0"/>
              <a:t>73</a:t>
            </a:r>
            <a:r>
              <a:rPr lang="en-US" dirty="0" smtClean="0"/>
              <a:t>) mg C m</a:t>
            </a:r>
            <a:r>
              <a:rPr lang="en-US" baseline="30000" dirty="0" smtClean="0"/>
              <a:t>−2</a:t>
            </a:r>
            <a:r>
              <a:rPr lang="en-US" dirty="0" smtClean="0"/>
              <a:t> d</a:t>
            </a:r>
            <a:r>
              <a:rPr lang="en-US" baseline="30000" dirty="0" smtClean="0"/>
              <a:t>−1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Dry season:</a:t>
            </a:r>
            <a:r>
              <a:rPr lang="en-US" dirty="0"/>
              <a:t> : averaged </a:t>
            </a:r>
            <a:r>
              <a:rPr lang="en-US" dirty="0" smtClean="0"/>
              <a:t>59 (44–74) </a:t>
            </a:r>
            <a:r>
              <a:rPr lang="en-US" dirty="0"/>
              <a:t>mg C m</a:t>
            </a:r>
            <a:r>
              <a:rPr lang="en-US" baseline="30000" dirty="0"/>
              <a:t>−2</a:t>
            </a:r>
            <a:r>
              <a:rPr lang="en-US" dirty="0"/>
              <a:t> d</a:t>
            </a:r>
            <a:r>
              <a:rPr lang="en-US" baseline="30000" dirty="0"/>
              <a:t>−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42463" y="6177128"/>
            <a:ext cx="2476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Min: 42.0</a:t>
            </a:r>
            <a:r>
              <a:rPr lang="en-US" dirty="0">
                <a:solidFill>
                  <a:srgbClr val="FF0000"/>
                </a:solidFill>
              </a:rPr>
              <a:t> mg C m</a:t>
            </a:r>
            <a:r>
              <a:rPr lang="en-US" baseline="30000" dirty="0">
                <a:solidFill>
                  <a:srgbClr val="FF0000"/>
                </a:solidFill>
              </a:rPr>
              <a:t>−2</a:t>
            </a:r>
            <a:r>
              <a:rPr lang="en-US" dirty="0">
                <a:solidFill>
                  <a:srgbClr val="FF0000"/>
                </a:solidFill>
              </a:rPr>
              <a:t> d</a:t>
            </a:r>
            <a:r>
              <a:rPr lang="en-US" baseline="30000" dirty="0">
                <a:solidFill>
                  <a:srgbClr val="FF0000"/>
                </a:solidFill>
              </a:rPr>
              <a:t>−1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Max: </a:t>
            </a:r>
            <a:r>
              <a:rPr lang="en-US" altLang="zh-TW" dirty="0" smtClean="0">
                <a:solidFill>
                  <a:srgbClr val="FF0000"/>
                </a:solidFill>
              </a:rPr>
              <a:t>115</a:t>
            </a:r>
            <a:r>
              <a:rPr lang="en-US" dirty="0" smtClean="0">
                <a:solidFill>
                  <a:srgbClr val="FF0000"/>
                </a:solidFill>
              </a:rPr>
              <a:t>.0 </a:t>
            </a:r>
            <a:r>
              <a:rPr lang="en-US" dirty="0">
                <a:solidFill>
                  <a:srgbClr val="FF0000"/>
                </a:solidFill>
              </a:rPr>
              <a:t>mg C m</a:t>
            </a:r>
            <a:r>
              <a:rPr lang="en-US" baseline="30000" dirty="0">
                <a:solidFill>
                  <a:srgbClr val="FF0000"/>
                </a:solidFill>
              </a:rPr>
              <a:t>−2</a:t>
            </a:r>
            <a:r>
              <a:rPr lang="en-US" dirty="0">
                <a:solidFill>
                  <a:srgbClr val="FF0000"/>
                </a:solidFill>
              </a:rPr>
              <a:t> d</a:t>
            </a:r>
            <a:r>
              <a:rPr lang="en-US" baseline="30000" dirty="0">
                <a:solidFill>
                  <a:srgbClr val="FF0000"/>
                </a:solidFill>
              </a:rPr>
              <a:t>−1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8995885" y="203527"/>
            <a:ext cx="2734491" cy="3299775"/>
            <a:chOff x="8056926" y="-364283"/>
            <a:chExt cx="4135074" cy="498989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71" r="29855"/>
            <a:stretch/>
          </p:blipFill>
          <p:spPr>
            <a:xfrm>
              <a:off x="8056926" y="-364283"/>
              <a:ext cx="4135074" cy="498989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9302668" y="3083791"/>
              <a:ext cx="261257" cy="261257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8823925" y="3228053"/>
              <a:ext cx="1280188" cy="558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Station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21128" y="203527"/>
            <a:ext cx="2302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Hung and Gong (2010)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2661623" y="203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Samples</a:t>
            </a:r>
            <a:r>
              <a:rPr lang="en-US" altLang="zh-TW" dirty="0" smtClean="0"/>
              <a:t>:</a:t>
            </a:r>
            <a:r>
              <a:rPr lang="en-US" dirty="0" smtClean="0"/>
              <a:t> 120°34</a:t>
            </a:r>
            <a:r>
              <a:rPr lang="en-US" altLang="zh-TW" dirty="0" smtClean="0"/>
              <a:t>’</a:t>
            </a:r>
            <a:r>
              <a:rPr lang="en-US" dirty="0" smtClean="0"/>
              <a:t> </a:t>
            </a:r>
            <a:r>
              <a:rPr lang="en-US" dirty="0"/>
              <a:t>E, </a:t>
            </a:r>
            <a:r>
              <a:rPr lang="en-US" dirty="0" smtClean="0"/>
              <a:t>22°20</a:t>
            </a:r>
            <a:r>
              <a:rPr lang="en-US" altLang="zh-TW" dirty="0" smtClean="0"/>
              <a:t>’</a:t>
            </a:r>
            <a:r>
              <a:rPr lang="en-US" dirty="0" smtClean="0"/>
              <a:t> N</a:t>
            </a:r>
            <a:r>
              <a:rPr lang="zh-TW" altLang="en-US" dirty="0" smtClean="0"/>
              <a:t> </a:t>
            </a:r>
            <a:r>
              <a:rPr lang="en-US" dirty="0" smtClean="0"/>
              <a:t>on 3</a:t>
            </a:r>
            <a:r>
              <a:rPr lang="en-US" altLang="zh-TW" dirty="0" smtClean="0"/>
              <a:t>-</a:t>
            </a:r>
            <a:r>
              <a:rPr lang="en-US" dirty="0" smtClean="0"/>
              <a:t>4 </a:t>
            </a:r>
            <a:r>
              <a:rPr lang="en-US" dirty="0"/>
              <a:t>December </a:t>
            </a:r>
            <a:r>
              <a:rPr lang="en-US" dirty="0" smtClean="0"/>
              <a:t>2008</a:t>
            </a:r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2" y="702515"/>
            <a:ext cx="6200812" cy="449185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62298" y="4846320"/>
            <a:ext cx="1778923" cy="195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121128" y="5232554"/>
            <a:ext cx="6958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 the northern SCS elevated bulk POC fluxes of </a:t>
            </a:r>
            <a:r>
              <a:rPr lang="en-US" b="1" dirty="0" smtClean="0"/>
              <a:t>63</a:t>
            </a:r>
            <a:r>
              <a:rPr lang="en-US" b="1" dirty="0"/>
              <a:t> ± </a:t>
            </a:r>
            <a:r>
              <a:rPr lang="en-US" b="1" dirty="0" smtClean="0"/>
              <a:t>7</a:t>
            </a:r>
            <a:r>
              <a:rPr lang="en-US" b="1" dirty="0"/>
              <a:t>, </a:t>
            </a:r>
            <a:r>
              <a:rPr lang="en-US" b="1" dirty="0" smtClean="0"/>
              <a:t>50</a:t>
            </a:r>
            <a:r>
              <a:rPr lang="en-US" b="1" dirty="0"/>
              <a:t> ± </a:t>
            </a:r>
            <a:r>
              <a:rPr lang="en-US" b="1" dirty="0" smtClean="0"/>
              <a:t>7 </a:t>
            </a:r>
            <a:r>
              <a:rPr lang="en-US" b="1" dirty="0"/>
              <a:t>and 48 ± </a:t>
            </a:r>
            <a:r>
              <a:rPr lang="en-US" b="1" dirty="0" smtClean="0"/>
              <a:t>6</a:t>
            </a:r>
            <a:r>
              <a:rPr lang="en-US" b="1" dirty="0"/>
              <a:t> mg C m</a:t>
            </a:r>
            <a:r>
              <a:rPr lang="en-US" b="1" baseline="30000" dirty="0"/>
              <a:t>−2</a:t>
            </a:r>
            <a:r>
              <a:rPr lang="en-US" b="1" dirty="0"/>
              <a:t> d</a:t>
            </a:r>
            <a:r>
              <a:rPr lang="en-US" b="1" baseline="30000" dirty="0"/>
              <a:t>−</a:t>
            </a:r>
            <a:r>
              <a:rPr lang="en-US" b="1" baseline="30000" dirty="0" smtClean="0"/>
              <a:t>1</a:t>
            </a:r>
            <a:r>
              <a:rPr lang="zh-TW" altLang="en-US" b="1" baseline="30000" dirty="0" smtClean="0"/>
              <a:t> </a:t>
            </a:r>
            <a:r>
              <a:rPr lang="en-US" b="1" dirty="0" smtClean="0"/>
              <a:t>were </a:t>
            </a:r>
            <a:r>
              <a:rPr lang="en-US" b="1" dirty="0"/>
              <a:t>found at 120 m, 150 m and 200 m, respectively</a:t>
            </a:r>
          </a:p>
        </p:txBody>
      </p:sp>
      <p:sp>
        <p:nvSpPr>
          <p:cNvPr id="12" name="矩形 11"/>
          <p:cNvSpPr/>
          <p:nvPr/>
        </p:nvSpPr>
        <p:spPr>
          <a:xfrm>
            <a:off x="121128" y="5878885"/>
            <a:ext cx="117957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Trapping efficiency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80</a:t>
            </a:r>
            <a:r>
              <a:rPr lang="en-US" altLang="zh-TW" dirty="0"/>
              <a:t>% (Hung and Gong, 2007) and 75% (Li, 2009</a:t>
            </a:r>
            <a:r>
              <a:rPr lang="en-US" altLang="zh-TW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Based on the same traps deployed in the ECS and the oligotrophic waters of the northwest Pacific Ocean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Based </a:t>
            </a:r>
            <a:r>
              <a:rPr lang="en-US" dirty="0"/>
              <a:t>on </a:t>
            </a:r>
            <a:r>
              <a:rPr lang="en-US" dirty="0" smtClean="0"/>
              <a:t>the</a:t>
            </a:r>
            <a:r>
              <a:rPr lang="zh-TW" altLang="en-US" dirty="0" smtClean="0"/>
              <a:t> </a:t>
            </a:r>
            <a:r>
              <a:rPr lang="en-US" altLang="zh-TW" dirty="0"/>
              <a:t>234Th/238U disequilibrium model of </a:t>
            </a:r>
            <a:r>
              <a:rPr lang="en-US" altLang="zh-TW" dirty="0" err="1"/>
              <a:t>Buesseler</a:t>
            </a:r>
            <a:r>
              <a:rPr lang="en-US" altLang="zh-TW" dirty="0"/>
              <a:t> et al. (1992</a:t>
            </a:r>
            <a:r>
              <a:rPr lang="en-US" altLang="zh-TW" dirty="0" smtClean="0"/>
              <a:t>)</a:t>
            </a:r>
            <a:endParaRPr 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069" y="3594773"/>
            <a:ext cx="4947110" cy="224592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560984" y="5878885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59.45, 63.4</a:t>
            </a:r>
            <a:endParaRPr lang="en-US" b="1" dirty="0"/>
          </a:p>
        </p:txBody>
      </p:sp>
      <p:sp>
        <p:nvSpPr>
          <p:cNvPr id="14" name="向下箭號 13"/>
          <p:cNvSpPr/>
          <p:nvPr/>
        </p:nvSpPr>
        <p:spPr>
          <a:xfrm rot="19838503">
            <a:off x="6634535" y="5509955"/>
            <a:ext cx="257694" cy="36754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6442" y="136554"/>
            <a:ext cx="170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Shih </a:t>
            </a:r>
            <a:r>
              <a:rPr lang="en-US" dirty="0"/>
              <a:t>et al </a:t>
            </a:r>
            <a:r>
              <a:rPr lang="en-US" dirty="0" smtClean="0"/>
              <a:t>(2019)</a:t>
            </a:r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025" y="0"/>
            <a:ext cx="4752975" cy="36861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6442" y="550425"/>
            <a:ext cx="725258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Sep</a:t>
            </a:r>
            <a:r>
              <a:rPr lang="en-US" dirty="0"/>
              <a:t>. 5–7 (T1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(a </a:t>
            </a:r>
            <a:r>
              <a:rPr lang="en-US" dirty="0"/>
              <a:t>week after a category 2 typhoon </a:t>
            </a:r>
            <a:r>
              <a:rPr lang="en-US" dirty="0" err="1" smtClean="0"/>
              <a:t>Tembin</a:t>
            </a:r>
            <a:r>
              <a:rPr lang="en-US" dirty="0" smtClean="0"/>
              <a:t>), </a:t>
            </a:r>
            <a:r>
              <a:rPr lang="en-US" dirty="0"/>
              <a:t>Sep. 25–28 (T2), 2012 and Jul. 14–17 (T3</a:t>
            </a:r>
            <a:r>
              <a:rPr lang="en-US" dirty="0" smtClean="0"/>
              <a:t>)</a:t>
            </a:r>
            <a:r>
              <a:rPr lang="en-US" altLang="zh-TW" dirty="0" smtClean="0"/>
              <a:t>(</a:t>
            </a:r>
            <a:r>
              <a:rPr lang="en-US" dirty="0"/>
              <a:t>~2 days after typhoon </a:t>
            </a:r>
            <a:r>
              <a:rPr lang="en-US" dirty="0" err="1"/>
              <a:t>Soulik</a:t>
            </a:r>
            <a:r>
              <a:rPr lang="en-US" dirty="0"/>
              <a:t> (category 2)</a:t>
            </a:r>
            <a:r>
              <a:rPr lang="en-US" altLang="zh-TW" dirty="0" smtClean="0"/>
              <a:t>)</a:t>
            </a:r>
            <a:r>
              <a:rPr lang="en-US" dirty="0" smtClean="0"/>
              <a:t> </a:t>
            </a:r>
            <a:r>
              <a:rPr lang="en-US" dirty="0"/>
              <a:t>and Sep. 12–18 (T4, OR-V), 2013. </a:t>
            </a:r>
            <a:endParaRPr lang="en-US" dirty="0" smtClean="0"/>
          </a:p>
          <a:p>
            <a:r>
              <a:rPr lang="en-US" altLang="zh-TW" dirty="0" smtClean="0"/>
              <a:t>T1:</a:t>
            </a:r>
            <a:r>
              <a:rPr lang="zh-TW" altLang="en-US" dirty="0" smtClean="0"/>
              <a:t> </a:t>
            </a:r>
            <a:r>
              <a:rPr lang="en-US" dirty="0"/>
              <a:t>21.7°N 120.0°E, water depth ~2700 </a:t>
            </a:r>
            <a:r>
              <a:rPr lang="en-US" dirty="0" smtClean="0"/>
              <a:t>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sediment trap</a:t>
            </a:r>
            <a:r>
              <a:rPr lang="en-US" dirty="0" smtClean="0"/>
              <a:t>: </a:t>
            </a:r>
            <a:r>
              <a:rPr lang="en-US" dirty="0"/>
              <a:t>150, 500 and 1000 </a:t>
            </a:r>
            <a:r>
              <a:rPr lang="en-US" dirty="0" smtClean="0"/>
              <a:t>m</a:t>
            </a:r>
          </a:p>
          <a:p>
            <a:r>
              <a:rPr lang="en-US" altLang="zh-TW" dirty="0" smtClean="0"/>
              <a:t>T2: </a:t>
            </a:r>
            <a:r>
              <a:rPr lang="en-US" dirty="0"/>
              <a:t>21.6°N 119.9°E, water depth ~3200 </a:t>
            </a:r>
            <a:r>
              <a:rPr lang="en-US" dirty="0" smtClean="0"/>
              <a:t>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sediment trap: 150</a:t>
            </a:r>
            <a:r>
              <a:rPr lang="en-US" dirty="0"/>
              <a:t>, 500, 1000 and 2000 </a:t>
            </a:r>
            <a:r>
              <a:rPr lang="en-US" dirty="0" smtClean="0"/>
              <a:t>m</a:t>
            </a:r>
          </a:p>
          <a:p>
            <a:r>
              <a:rPr lang="en-US" dirty="0" smtClean="0"/>
              <a:t>T3: </a:t>
            </a:r>
            <a:r>
              <a:rPr lang="en-US" dirty="0"/>
              <a:t>20.3°N 120.3°E, water depth ~3900 m; St. </a:t>
            </a:r>
            <a:r>
              <a:rPr lang="en-US" dirty="0" smtClean="0"/>
              <a:t>T4: </a:t>
            </a:r>
            <a:r>
              <a:rPr lang="en-US" dirty="0"/>
              <a:t>18.0°N 116.0°E, water depth ~3800 </a:t>
            </a:r>
            <a:r>
              <a:rPr lang="en-US" dirty="0" smtClean="0"/>
              <a:t>m; trap: </a:t>
            </a:r>
            <a:r>
              <a:rPr lang="en-US" dirty="0"/>
              <a:t>150, 500, 1000, 2000 and 3000 </a:t>
            </a:r>
            <a:r>
              <a:rPr lang="en-US" dirty="0" smtClean="0"/>
              <a:t>m</a:t>
            </a:r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903426"/>
            <a:ext cx="7563394" cy="395457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563395" y="3686175"/>
            <a:ext cx="4628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T1:</a:t>
            </a:r>
            <a:r>
              <a:rPr lang="en-US" dirty="0"/>
              <a:t> </a:t>
            </a:r>
            <a:r>
              <a:rPr lang="en-US" dirty="0" smtClean="0"/>
              <a:t>23–32</a:t>
            </a:r>
            <a:r>
              <a:rPr lang="en-US" dirty="0"/>
              <a:t> mg C m</a:t>
            </a:r>
            <a:r>
              <a:rPr lang="en-US" baseline="30000" dirty="0"/>
              <a:t>−2</a:t>
            </a:r>
            <a:r>
              <a:rPr lang="en-US" dirty="0"/>
              <a:t> d</a:t>
            </a:r>
            <a:r>
              <a:rPr lang="en-US" baseline="30000" dirty="0"/>
              <a:t>−1</a:t>
            </a:r>
            <a:r>
              <a:rPr lang="zh-TW" altLang="en-US" baseline="30000" dirty="0"/>
              <a:t> </a:t>
            </a:r>
            <a:endParaRPr lang="en-US" dirty="0" smtClean="0"/>
          </a:p>
          <a:p>
            <a:r>
              <a:rPr lang="en-US" dirty="0" smtClean="0"/>
              <a:t>T2: 24–46 </a:t>
            </a:r>
            <a:r>
              <a:rPr lang="en-US" dirty="0"/>
              <a:t>mg C m</a:t>
            </a:r>
            <a:r>
              <a:rPr lang="en-US" baseline="30000" dirty="0"/>
              <a:t>−2</a:t>
            </a:r>
            <a:r>
              <a:rPr lang="en-US" dirty="0"/>
              <a:t> d</a:t>
            </a:r>
            <a:r>
              <a:rPr lang="en-US" baseline="30000" dirty="0"/>
              <a:t>−1</a:t>
            </a:r>
            <a:r>
              <a:rPr lang="zh-TW" altLang="en-US" baseline="300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3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97095" y="1089212"/>
            <a:ext cx="7967189" cy="5562262"/>
            <a:chOff x="497541" y="1089212"/>
            <a:chExt cx="7967189" cy="5562262"/>
          </a:xfrm>
        </p:grpSpPr>
        <p:sp>
          <p:nvSpPr>
            <p:cNvPr id="3" name="文字方塊 2"/>
            <p:cNvSpPr txBox="1"/>
            <p:nvPr/>
          </p:nvSpPr>
          <p:spPr>
            <a:xfrm>
              <a:off x="497541" y="1089212"/>
              <a:ext cx="6878678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1. calculate the burial rate</a:t>
              </a:r>
            </a:p>
            <a:p>
              <a:r>
                <a:rPr lang="en-US" b="1" dirty="0" smtClean="0"/>
                <a:t>#</a:t>
              </a:r>
              <a:r>
                <a:rPr lang="zh-TW" altLang="en-US" b="1" dirty="0" smtClean="0"/>
                <a:t> </a:t>
              </a:r>
              <a:r>
                <a:rPr lang="en-US" b="1" dirty="0" smtClean="0"/>
                <a:t>In Huh et al. (2009)</a:t>
              </a:r>
            </a:p>
            <a:p>
              <a:r>
                <a:rPr lang="en-US" dirty="0" smtClean="0"/>
                <a:t>GC1_br&lt;- 0.3 (g/cm2/</a:t>
              </a:r>
              <a:r>
                <a:rPr lang="en-US" dirty="0" err="1" smtClean="0"/>
                <a:t>yr</a:t>
              </a:r>
              <a:r>
                <a:rPr lang="en-US" dirty="0" smtClean="0"/>
                <a:t>) </a:t>
              </a:r>
            </a:p>
            <a:p>
              <a:r>
                <a:rPr lang="en-US" dirty="0" smtClean="0"/>
                <a:t>GS1_br&lt;- 0.7 (g/cm2/</a:t>
              </a:r>
              <a:r>
                <a:rPr lang="en-US" dirty="0" err="1" smtClean="0"/>
                <a:t>yr</a:t>
              </a:r>
              <a:r>
                <a:rPr lang="en-US" dirty="0" smtClean="0"/>
                <a:t>)</a:t>
              </a:r>
            </a:p>
            <a:p>
              <a:endParaRPr lang="en-US" dirty="0" smtClean="0"/>
            </a:p>
            <a:p>
              <a:r>
                <a:rPr lang="en-US" dirty="0" smtClean="0"/>
                <a:t>#</a:t>
              </a:r>
              <a:r>
                <a:rPr lang="en-US" dirty="0" err="1" smtClean="0"/>
                <a:t>br</a:t>
              </a:r>
              <a:r>
                <a:rPr lang="en-US" dirty="0" smtClean="0"/>
                <a:t>(g/cm2/</a:t>
              </a:r>
              <a:r>
                <a:rPr lang="en-US" dirty="0" err="1" smtClean="0"/>
                <a:t>yr</a:t>
              </a:r>
              <a:r>
                <a:rPr lang="en-US" dirty="0" smtClean="0"/>
                <a:t>)*1000/0.01/0.01/365*TOC(%)/100=(</a:t>
              </a:r>
              <a:r>
                <a:rPr lang="en-US" dirty="0" err="1" smtClean="0"/>
                <a:t>mgC</a:t>
              </a:r>
              <a:r>
                <a:rPr lang="en-US" dirty="0" smtClean="0"/>
                <a:t>/m2/d)</a:t>
              </a:r>
            </a:p>
            <a:p>
              <a:r>
                <a:rPr lang="en-US" dirty="0" smtClean="0"/>
                <a:t>GC1_TOC</a:t>
              </a:r>
              <a:r>
                <a:rPr lang="en-US" altLang="zh-TW" dirty="0" smtClean="0"/>
                <a:t>&lt;-0.39</a:t>
              </a:r>
            </a:p>
            <a:p>
              <a:r>
                <a:rPr lang="en-US" dirty="0" smtClean="0"/>
                <a:t>GS1_TOC</a:t>
              </a:r>
              <a:r>
                <a:rPr lang="en-US" altLang="zh-TW" dirty="0" smtClean="0"/>
                <a:t>&lt;-0.53</a:t>
              </a:r>
            </a:p>
            <a:p>
              <a:endParaRPr lang="en-US" altLang="zh-TW" dirty="0" smtClean="0"/>
            </a:p>
            <a:p>
              <a:r>
                <a:rPr lang="en-US" altLang="zh-TW" dirty="0" smtClean="0"/>
                <a:t>GC1_br&lt;-0.3*1000/0.01/0.01/365*GC1_TOC/100 #=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32.08</a:t>
              </a:r>
              <a:r>
                <a:rPr lang="en-US" dirty="0" smtClean="0"/>
                <a:t>(</a:t>
              </a:r>
              <a:r>
                <a:rPr lang="en-US" dirty="0" err="1" smtClean="0"/>
                <a:t>mgC</a:t>
              </a:r>
              <a:r>
                <a:rPr lang="en-US" dirty="0" smtClean="0"/>
                <a:t>/m2/d)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r>
                <a:rPr lang="en-US" altLang="zh-TW" dirty="0" smtClean="0"/>
                <a:t>GS1_br&lt;-0.7*1000/0.01/0.01/365*GS1_TOC/100 #=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100.92</a:t>
              </a:r>
              <a:r>
                <a:rPr lang="en-US" dirty="0" smtClean="0"/>
                <a:t>(</a:t>
              </a:r>
              <a:r>
                <a:rPr lang="en-US" dirty="0" err="1" smtClean="0"/>
                <a:t>mgC</a:t>
              </a:r>
              <a:r>
                <a:rPr lang="en-US" dirty="0" smtClean="0"/>
                <a:t>/m2/d)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endParaRPr 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508964" y="4250817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/>
                <a:t>#In Hsu et al. (2014)</a:t>
              </a:r>
            </a:p>
            <a:p>
              <a:r>
                <a:rPr lang="en-US" dirty="0"/>
                <a:t>#GS1_br&lt;-0.31(g/cm2/</a:t>
              </a:r>
              <a:r>
                <a:rPr lang="en-US" dirty="0" err="1"/>
                <a:t>yr</a:t>
              </a:r>
              <a:r>
                <a:rPr lang="en-US" dirty="0"/>
                <a:t>)&lt; 0.7 #(g/cm2/</a:t>
              </a:r>
              <a:r>
                <a:rPr lang="en-US" dirty="0" err="1"/>
                <a:t>yr</a:t>
              </a:r>
              <a:r>
                <a:rPr lang="en-US" dirty="0"/>
                <a:t>)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508963" y="4897148"/>
              <a:ext cx="795576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#In Tsai and Chung(1989) </a:t>
              </a:r>
            </a:p>
            <a:p>
              <a:r>
                <a:rPr lang="en-US" dirty="0"/>
                <a:t>#GC1_br&lt;-0.723(cm/</a:t>
              </a:r>
              <a:r>
                <a:rPr lang="en-US" dirty="0" err="1"/>
                <a:t>yr</a:t>
              </a:r>
              <a:r>
                <a:rPr lang="en-US" dirty="0"/>
                <a:t>)</a:t>
              </a:r>
            </a:p>
            <a:p>
              <a:r>
                <a:rPr lang="en-US" dirty="0"/>
                <a:t>#</a:t>
              </a:r>
              <a:r>
                <a:rPr lang="en-US" dirty="0" err="1"/>
                <a:t>br</a:t>
              </a:r>
              <a:r>
                <a:rPr lang="en-US" dirty="0"/>
                <a:t>(cm/</a:t>
              </a:r>
              <a:r>
                <a:rPr lang="en-US" dirty="0" err="1"/>
                <a:t>yr</a:t>
              </a:r>
              <a:r>
                <a:rPr lang="en-US" dirty="0"/>
                <a:t>)*density(g/cm3)*1000/0.01/0.01/365*TOC(%)/100=(</a:t>
              </a:r>
              <a:r>
                <a:rPr lang="en-US" dirty="0" err="1"/>
                <a:t>mgC</a:t>
              </a:r>
              <a:r>
                <a:rPr lang="en-US" dirty="0"/>
                <a:t>/m2/d)</a:t>
              </a:r>
            </a:p>
            <a:p>
              <a:r>
                <a:rPr lang="en-US" dirty="0" smtClean="0"/>
                <a:t>GC1density &lt;-</a:t>
              </a:r>
              <a:r>
                <a:rPr lang="en-US" dirty="0"/>
                <a:t>2.1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GC1_br2&lt;-0.723*2.1*1000/0.01/0.01/365*GC1_TOC/100 #=</a:t>
              </a:r>
              <a:r>
                <a:rPr lang="en-US" b="1" dirty="0" smtClean="0">
                  <a:solidFill>
                    <a:srgbClr val="FF0000"/>
                  </a:solidFill>
                </a:rPr>
                <a:t>162.34</a:t>
              </a:r>
            </a:p>
            <a:p>
              <a:r>
                <a:rPr lang="en-US" dirty="0" smtClean="0"/>
                <a:t>#GC1_br2 &gt; GC1_br -&gt; use </a:t>
              </a:r>
              <a:r>
                <a:rPr lang="en-US" dirty="0"/>
                <a:t>this data</a:t>
              </a:r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398789" y="467214"/>
            <a:ext cx="4756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BE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data in GPSC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(the second version)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750424" y="2935871"/>
            <a:ext cx="14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Our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46367" y="5705291"/>
            <a:ext cx="168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 et al. (2018)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91699" y="1089212"/>
            <a:ext cx="480435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#2. POC flux</a:t>
            </a:r>
          </a:p>
          <a:p>
            <a:r>
              <a:rPr lang="en-US" dirty="0"/>
              <a:t>#in Liu et al. (2006): 200- 700 g/ m2/ d</a:t>
            </a:r>
          </a:p>
          <a:p>
            <a:r>
              <a:rPr lang="en-US" dirty="0"/>
              <a:t>#in Liu et al. (2009): 200- 800 g/ m2/ d</a:t>
            </a:r>
          </a:p>
          <a:p>
            <a:r>
              <a:rPr lang="en-US" dirty="0" smtClean="0"/>
              <a:t>#TOC content (0.4-0.6 %) </a:t>
            </a:r>
          </a:p>
          <a:p>
            <a:r>
              <a:rPr lang="en-US" dirty="0"/>
              <a:t>GC1_POCmin&lt;-200*1000*0.4/100 </a:t>
            </a:r>
            <a:r>
              <a:rPr lang="zh-TW" altLang="en-US" dirty="0" smtClean="0"/>
              <a:t> </a:t>
            </a:r>
            <a:r>
              <a:rPr lang="en-US" dirty="0" smtClean="0"/>
              <a:t>#</a:t>
            </a:r>
            <a:r>
              <a:rPr lang="en-US" dirty="0"/>
              <a:t>mg C/ m2/ d</a:t>
            </a:r>
          </a:p>
          <a:p>
            <a:r>
              <a:rPr lang="en-US" dirty="0"/>
              <a:t>GC1_POCmax&lt;-800*1000*0.6/100</a:t>
            </a:r>
          </a:p>
          <a:p>
            <a:endParaRPr lang="en-US" dirty="0"/>
          </a:p>
          <a:p>
            <a:r>
              <a:rPr lang="en-US" dirty="0"/>
              <a:t>GS1_POCmin&lt;-</a:t>
            </a:r>
            <a:r>
              <a:rPr lang="en-US" dirty="0" smtClean="0">
                <a:solidFill>
                  <a:srgbClr val="FF0000"/>
                </a:solidFill>
              </a:rPr>
              <a:t>115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#</a:t>
            </a:r>
            <a:r>
              <a:rPr lang="en-US" dirty="0"/>
              <a:t>Shih et al. 2020</a:t>
            </a:r>
          </a:p>
          <a:p>
            <a:r>
              <a:rPr lang="en-US" dirty="0"/>
              <a:t>GS1_POCmax&lt;-</a:t>
            </a:r>
            <a:r>
              <a:rPr lang="en-US" dirty="0" smtClean="0"/>
              <a:t>200*1000*0.4/100 #</a:t>
            </a:r>
            <a:r>
              <a:rPr lang="en-US" dirty="0" smtClean="0">
                <a:solidFill>
                  <a:srgbClr val="FF0000"/>
                </a:solidFill>
              </a:rPr>
              <a:t>=</a:t>
            </a:r>
            <a:r>
              <a:rPr lang="en-US" dirty="0">
                <a:solidFill>
                  <a:srgbClr val="FF0000"/>
                </a:solidFill>
              </a:rPr>
              <a:t>GC1 min</a:t>
            </a:r>
          </a:p>
          <a:p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#</a:t>
            </a:r>
            <a:r>
              <a:rPr lang="en-US" dirty="0">
                <a:solidFill>
                  <a:schemeClr val="accent1"/>
                </a:solidFill>
              </a:rPr>
              <a:t>3. min burial efficiency= 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     burial </a:t>
            </a:r>
            <a:r>
              <a:rPr lang="en-US" dirty="0">
                <a:solidFill>
                  <a:schemeClr val="accent1"/>
                </a:solidFill>
              </a:rPr>
              <a:t>rate (</a:t>
            </a:r>
            <a:r>
              <a:rPr lang="en-US" dirty="0" err="1">
                <a:solidFill>
                  <a:schemeClr val="accent1"/>
                </a:solidFill>
              </a:rPr>
              <a:t>mgC</a:t>
            </a:r>
            <a:r>
              <a:rPr lang="en-US" dirty="0">
                <a:solidFill>
                  <a:schemeClr val="accent1"/>
                </a:solidFill>
              </a:rPr>
              <a:t>/m2/d) / </a:t>
            </a:r>
            <a:r>
              <a:rPr lang="en-US" dirty="0" err="1">
                <a:solidFill>
                  <a:schemeClr val="accent1"/>
                </a:solidFill>
              </a:rPr>
              <a:t>poc</a:t>
            </a:r>
            <a:r>
              <a:rPr lang="en-US" dirty="0">
                <a:solidFill>
                  <a:schemeClr val="accent1"/>
                </a:solidFill>
              </a:rPr>
              <a:t> flux (</a:t>
            </a:r>
            <a:r>
              <a:rPr lang="en-US" dirty="0" err="1">
                <a:solidFill>
                  <a:schemeClr val="accent1"/>
                </a:solidFill>
              </a:rPr>
              <a:t>mgC</a:t>
            </a:r>
            <a:r>
              <a:rPr lang="en-US" dirty="0">
                <a:solidFill>
                  <a:schemeClr val="accent1"/>
                </a:solidFill>
              </a:rPr>
              <a:t>/m2/d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GC1_br2/GC1_POCmin </a:t>
            </a:r>
            <a:r>
              <a:rPr lang="en-US" dirty="0" smtClean="0"/>
              <a:t>     #=</a:t>
            </a:r>
            <a:r>
              <a:rPr lang="en-US" dirty="0"/>
              <a:t>0.2029224</a:t>
            </a:r>
          </a:p>
          <a:p>
            <a:r>
              <a:rPr lang="en-US" dirty="0"/>
              <a:t>GC1_br2/GC1_POCmax </a:t>
            </a:r>
            <a:r>
              <a:rPr lang="en-US" dirty="0" smtClean="0"/>
              <a:t>     #=</a:t>
            </a:r>
            <a:r>
              <a:rPr lang="en-US" dirty="0"/>
              <a:t>0.0338204</a:t>
            </a:r>
          </a:p>
          <a:p>
            <a:r>
              <a:rPr lang="en-US" dirty="0"/>
              <a:t>GS1_br/GS1_POCmin </a:t>
            </a:r>
            <a:r>
              <a:rPr lang="en-US" dirty="0" smtClean="0"/>
              <a:t>        #=</a:t>
            </a:r>
            <a:r>
              <a:rPr lang="en-US" dirty="0"/>
              <a:t>0.8774855</a:t>
            </a:r>
          </a:p>
          <a:p>
            <a:r>
              <a:rPr lang="en-US" dirty="0" smtClean="0"/>
              <a:t>GS1_br/GS1_POCmax        </a:t>
            </a:r>
            <a:r>
              <a:rPr lang="en-US" dirty="0"/>
              <a:t>#=0.1261385</a:t>
            </a:r>
          </a:p>
        </p:txBody>
      </p:sp>
      <p:sp>
        <p:nvSpPr>
          <p:cNvPr id="11" name="矩形 10"/>
          <p:cNvSpPr/>
          <p:nvPr/>
        </p:nvSpPr>
        <p:spPr>
          <a:xfrm>
            <a:off x="10192847" y="6189809"/>
            <a:ext cx="19287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GC1_POC_r1</a:t>
            </a:r>
            <a:r>
              <a:rPr lang="en-US" altLang="zh-TW" dirty="0" smtClean="0"/>
              <a:t>.input</a:t>
            </a:r>
            <a:endParaRPr lang="en-US" altLang="zh-TW" dirty="0"/>
          </a:p>
          <a:p>
            <a:r>
              <a:rPr lang="en-US" dirty="0" smtClean="0"/>
              <a:t>GS1_POC_r1</a:t>
            </a:r>
            <a:r>
              <a:rPr lang="en-US" altLang="zh-TW" dirty="0" smtClean="0"/>
              <a:t>.input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3" y="231857"/>
            <a:ext cx="3505609" cy="573347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94970" y="6325216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</a:t>
            </a:r>
            <a:r>
              <a:rPr lang="en-US" dirty="0"/>
              <a:t>coverage </a:t>
            </a:r>
            <a:r>
              <a:rPr lang="en-US" dirty="0" smtClean="0"/>
              <a:t>85.48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93609" y="6023714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GC1_10000</a:t>
            </a:r>
          </a:p>
        </p:txBody>
      </p:sp>
      <p:sp>
        <p:nvSpPr>
          <p:cNvPr id="6" name="矩形 5"/>
          <p:cNvSpPr/>
          <p:nvPr/>
        </p:nvSpPr>
        <p:spPr>
          <a:xfrm>
            <a:off x="7972698" y="23185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!</a:t>
            </a:r>
            <a:r>
              <a:rPr lang="en-US" dirty="0"/>
              <a:t>burial rate efficiency</a:t>
            </a:r>
          </a:p>
          <a:p>
            <a:r>
              <a:rPr lang="en-US" dirty="0" err="1"/>
              <a:t>minBR</a:t>
            </a:r>
            <a:r>
              <a:rPr lang="en-US" dirty="0"/>
              <a:t>  	= 0.0338204	{fraction}</a:t>
            </a:r>
          </a:p>
          <a:p>
            <a:r>
              <a:rPr lang="en-US" dirty="0" err="1"/>
              <a:t>maxBR</a:t>
            </a:r>
            <a:r>
              <a:rPr lang="en-US" dirty="0"/>
              <a:t>  	= 0.2029224        {fraction}</a:t>
            </a:r>
          </a:p>
          <a:p>
            <a:endParaRPr lang="en-US" dirty="0"/>
          </a:p>
          <a:p>
            <a:r>
              <a:rPr lang="en-US" dirty="0"/>
              <a:t>!export rate</a:t>
            </a:r>
          </a:p>
          <a:p>
            <a:r>
              <a:rPr lang="en-US" dirty="0" err="1"/>
              <a:t>minER</a:t>
            </a:r>
            <a:r>
              <a:rPr lang="en-US" dirty="0"/>
              <a:t>  	= 0.0		{fraction}</a:t>
            </a:r>
          </a:p>
          <a:p>
            <a:r>
              <a:rPr lang="en-US" dirty="0" err="1"/>
              <a:t>maxER</a:t>
            </a:r>
            <a:r>
              <a:rPr lang="en-US" dirty="0"/>
              <a:t>  	= 0.87        {fraction}</a:t>
            </a:r>
          </a:p>
          <a:p>
            <a:endParaRPr lang="en-US" dirty="0"/>
          </a:p>
          <a:p>
            <a:r>
              <a:rPr lang="en-US" dirty="0"/>
              <a:t>!</a:t>
            </a:r>
            <a:r>
              <a:rPr lang="en-US" dirty="0" err="1"/>
              <a:t>POCflux</a:t>
            </a:r>
            <a:endParaRPr lang="en-US" dirty="0"/>
          </a:p>
          <a:p>
            <a:r>
              <a:rPr lang="en-US" dirty="0" err="1"/>
              <a:t>minPOC</a:t>
            </a:r>
            <a:r>
              <a:rPr lang="en-US" dirty="0"/>
              <a:t>	=800		{</a:t>
            </a:r>
            <a:r>
              <a:rPr lang="en-US" dirty="0" err="1"/>
              <a:t>mgC</a:t>
            </a:r>
            <a:r>
              <a:rPr lang="en-US" dirty="0"/>
              <a:t>/m2/d}</a:t>
            </a:r>
          </a:p>
          <a:p>
            <a:r>
              <a:rPr lang="en-US" dirty="0" err="1"/>
              <a:t>maxPOC</a:t>
            </a:r>
            <a:r>
              <a:rPr lang="en-US" dirty="0"/>
              <a:t>	=4800		{</a:t>
            </a:r>
            <a:r>
              <a:rPr lang="en-US" dirty="0" err="1"/>
              <a:t>mgC</a:t>
            </a:r>
            <a:r>
              <a:rPr lang="en-US" dirty="0"/>
              <a:t>/m2/d}</a:t>
            </a:r>
          </a:p>
        </p:txBody>
      </p:sp>
      <p:sp>
        <p:nvSpPr>
          <p:cNvPr id="7" name="矩形 6"/>
          <p:cNvSpPr/>
          <p:nvPr/>
        </p:nvSpPr>
        <p:spPr>
          <a:xfrm>
            <a:off x="7972698" y="4940222"/>
            <a:ext cx="50292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!-- SED</a:t>
            </a:r>
          </a:p>
          <a:p>
            <a:r>
              <a:rPr lang="en-US" dirty="0"/>
              <a:t>POC_W-&gt;SED=  [</a:t>
            </a:r>
            <a:r>
              <a:rPr lang="en-US" dirty="0" err="1"/>
              <a:t>minPOC,maxPOC</a:t>
            </a:r>
            <a:r>
              <a:rPr lang="en-US" dirty="0"/>
              <a:t>] !POC flux</a:t>
            </a:r>
          </a:p>
          <a:p>
            <a:endParaRPr lang="en-US" dirty="0"/>
          </a:p>
          <a:p>
            <a:r>
              <a:rPr lang="en-US" dirty="0"/>
              <a:t>!-- SED</a:t>
            </a:r>
          </a:p>
          <a:p>
            <a:r>
              <a:rPr lang="en-US" dirty="0"/>
              <a:t>SED-&gt;BUR = [</a:t>
            </a:r>
            <a:r>
              <a:rPr lang="en-US" dirty="0" err="1"/>
              <a:t>minBR,maxBR</a:t>
            </a:r>
            <a:r>
              <a:rPr lang="en-US" dirty="0"/>
              <a:t>] * POC_W-&gt;SED  !Burial</a:t>
            </a:r>
          </a:p>
          <a:p>
            <a:r>
              <a:rPr lang="en-US" dirty="0"/>
              <a:t>SED-&gt;EXP = [</a:t>
            </a:r>
            <a:r>
              <a:rPr lang="en-US" dirty="0" err="1"/>
              <a:t>minER,maxER</a:t>
            </a:r>
            <a:r>
              <a:rPr lang="en-US" dirty="0"/>
              <a:t>] * POC_W-&gt;SED  !Export</a:t>
            </a:r>
          </a:p>
        </p:txBody>
      </p:sp>
      <p:sp>
        <p:nvSpPr>
          <p:cNvPr id="8" name="矩形 7"/>
          <p:cNvSpPr/>
          <p:nvPr/>
        </p:nvSpPr>
        <p:spPr>
          <a:xfrm>
            <a:off x="4228889" y="6325216"/>
            <a:ext cx="2203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Mean coverage </a:t>
            </a:r>
            <a:r>
              <a:rPr lang="en-US" dirty="0" smtClean="0"/>
              <a:t>93.99</a:t>
            </a:r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31363"/>
          <a:stretch/>
        </p:blipFill>
        <p:spPr>
          <a:xfrm>
            <a:off x="4586679" y="231856"/>
            <a:ext cx="2337501" cy="573347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595119" y="5986551"/>
            <a:ext cx="1738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GC1_25000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924180" y="8461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0.16</a:t>
            </a:r>
            <a:endParaRPr 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924180" y="12107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0.83</a:t>
            </a:r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032820" y="8461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0.16</a:t>
            </a:r>
            <a:endParaRPr 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032820" y="12107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63342" y="3530724"/>
            <a:ext cx="41801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!</a:t>
            </a:r>
            <a:r>
              <a:rPr lang="en-US" dirty="0"/>
              <a:t>burial rate efficiency</a:t>
            </a:r>
          </a:p>
          <a:p>
            <a:r>
              <a:rPr lang="en-US" dirty="0" err="1"/>
              <a:t>minBR</a:t>
            </a:r>
            <a:r>
              <a:rPr lang="en-US" dirty="0"/>
              <a:t>  	= 0.1261385	{fraction}</a:t>
            </a:r>
          </a:p>
          <a:p>
            <a:r>
              <a:rPr lang="en-US" dirty="0" err="1"/>
              <a:t>maxBR</a:t>
            </a:r>
            <a:r>
              <a:rPr lang="en-US" dirty="0"/>
              <a:t>  	= 0.8774855        </a:t>
            </a:r>
            <a:r>
              <a:rPr lang="en-US" dirty="0" smtClean="0"/>
              <a:t>	{</a:t>
            </a:r>
            <a:r>
              <a:rPr lang="en-US" dirty="0"/>
              <a:t>fraction}</a:t>
            </a:r>
          </a:p>
          <a:p>
            <a:endParaRPr lang="en-US" dirty="0"/>
          </a:p>
          <a:p>
            <a:r>
              <a:rPr lang="en-US" dirty="0"/>
              <a:t>!export rate</a:t>
            </a:r>
          </a:p>
          <a:p>
            <a:r>
              <a:rPr lang="en-US" dirty="0" err="1"/>
              <a:t>minER</a:t>
            </a:r>
            <a:r>
              <a:rPr lang="en-US" dirty="0"/>
              <a:t>  	= 0.0		{fraction}</a:t>
            </a:r>
          </a:p>
          <a:p>
            <a:r>
              <a:rPr lang="en-US" dirty="0" err="1"/>
              <a:t>maxER</a:t>
            </a:r>
            <a:r>
              <a:rPr lang="en-US" dirty="0"/>
              <a:t>  	= 0.87        </a:t>
            </a:r>
            <a:r>
              <a:rPr lang="en-US" dirty="0" smtClean="0"/>
              <a:t>	{</a:t>
            </a:r>
            <a:r>
              <a:rPr lang="en-US" dirty="0"/>
              <a:t>fraction}</a:t>
            </a:r>
          </a:p>
          <a:p>
            <a:endParaRPr lang="en-US" dirty="0"/>
          </a:p>
          <a:p>
            <a:r>
              <a:rPr lang="en-US" dirty="0"/>
              <a:t>!</a:t>
            </a:r>
            <a:r>
              <a:rPr lang="en-US" dirty="0" err="1"/>
              <a:t>POCflux</a:t>
            </a:r>
            <a:endParaRPr lang="en-US" dirty="0"/>
          </a:p>
          <a:p>
            <a:r>
              <a:rPr lang="en-US" dirty="0" err="1"/>
              <a:t>minPOC</a:t>
            </a:r>
            <a:r>
              <a:rPr lang="en-US" dirty="0"/>
              <a:t>	=115		{</a:t>
            </a:r>
            <a:r>
              <a:rPr lang="en-US" dirty="0" err="1"/>
              <a:t>mgC</a:t>
            </a:r>
            <a:r>
              <a:rPr lang="en-US" dirty="0"/>
              <a:t>/m2/d}</a:t>
            </a:r>
          </a:p>
          <a:p>
            <a:r>
              <a:rPr lang="en-US" dirty="0" err="1"/>
              <a:t>maxPOC</a:t>
            </a:r>
            <a:r>
              <a:rPr lang="en-US" dirty="0"/>
              <a:t>	=800		{</a:t>
            </a:r>
            <a:r>
              <a:rPr lang="en-US" dirty="0" err="1"/>
              <a:t>mgC</a:t>
            </a:r>
            <a:r>
              <a:rPr lang="en-US" dirty="0"/>
              <a:t>/m2/d}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93609" y="6023714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GS1_10000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94970" y="6325216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</a:t>
            </a:r>
            <a:r>
              <a:rPr lang="en-US" dirty="0"/>
              <a:t>coverage </a:t>
            </a:r>
            <a:r>
              <a:rPr lang="en-US" dirty="0" smtClean="0"/>
              <a:t>88.</a:t>
            </a:r>
            <a:r>
              <a:rPr lang="en-US" altLang="zh-TW" dirty="0" smtClean="0"/>
              <a:t>48</a:t>
            </a:r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53" y="197679"/>
            <a:ext cx="3237622" cy="585388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02747" y="6051561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GS1_25000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304108" y="6327908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</a:t>
            </a:r>
            <a:r>
              <a:rPr lang="en-US" dirty="0"/>
              <a:t>coverage </a:t>
            </a:r>
            <a:r>
              <a:rPr lang="en-US" altLang="zh-TW" dirty="0" smtClean="0"/>
              <a:t>92.30</a:t>
            </a:r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34056"/>
          <a:stretch/>
        </p:blipFill>
        <p:spPr>
          <a:xfrm>
            <a:off x="4304108" y="197679"/>
            <a:ext cx="2119930" cy="582603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429968" y="9007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0.63</a:t>
            </a:r>
            <a:endParaRPr 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429968" y="126536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0.33</a:t>
            </a:r>
            <a:endParaRPr 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507475" y="9007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0.46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507475" y="126536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0.51</a:t>
            </a:r>
            <a:endParaRPr 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35342"/>
          <a:stretch/>
        </p:blipFill>
        <p:spPr>
          <a:xfrm>
            <a:off x="7170804" y="197678"/>
            <a:ext cx="2082378" cy="581931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7382364" y="6024366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GS1_25000_25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083725" y="6300713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</a:t>
            </a:r>
            <a:r>
              <a:rPr lang="en-US" dirty="0"/>
              <a:t>coverage </a:t>
            </a:r>
            <a:r>
              <a:rPr lang="en-US" altLang="zh-TW" dirty="0" smtClean="0"/>
              <a:t>96.66</a:t>
            </a:r>
            <a:endParaRPr 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323279" y="9007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0.50</a:t>
            </a:r>
            <a:endParaRPr 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323279" y="126536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0.47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8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73" y="1546167"/>
            <a:ext cx="7145680" cy="51883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063721"/>
            <a:ext cx="9274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carbon burial efficiency, calculated from (burial rate/total organic carbon flux)∗100%, plotted versus sedimentation rate yields a hyperbolic relation (Fig. 14D)</a:t>
            </a:r>
          </a:p>
        </p:txBody>
      </p:sp>
      <p:sp>
        <p:nvSpPr>
          <p:cNvPr id="4" name="矩形 3"/>
          <p:cNvSpPr/>
          <p:nvPr/>
        </p:nvSpPr>
        <p:spPr>
          <a:xfrm>
            <a:off x="8291413" y="3871452"/>
            <a:ext cx="305417" cy="1187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33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6283234" y="695005"/>
            <a:ext cx="5733234" cy="3470278"/>
            <a:chOff x="223429" y="210775"/>
            <a:chExt cx="6058445" cy="366712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224" y="210775"/>
              <a:ext cx="5962650" cy="3667125"/>
            </a:xfrm>
            <a:prstGeom prst="rect">
              <a:avLst/>
            </a:prstGeom>
          </p:spPr>
        </p:pic>
        <p:cxnSp>
          <p:nvCxnSpPr>
            <p:cNvPr id="7" name="直線接點 6"/>
            <p:cNvCxnSpPr/>
            <p:nvPr/>
          </p:nvCxnSpPr>
          <p:spPr>
            <a:xfrm flipH="1">
              <a:off x="319224" y="1645920"/>
              <a:ext cx="59626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H="1">
              <a:off x="223429" y="2242457"/>
              <a:ext cx="59626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H="1">
              <a:off x="319224" y="2830285"/>
              <a:ext cx="596265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字方塊 11"/>
          <p:cNvSpPr txBox="1"/>
          <p:nvPr/>
        </p:nvSpPr>
        <p:spPr>
          <a:xfrm>
            <a:off x="6053818" y="36493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GS1_25000_25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0" y="679269"/>
            <a:ext cx="5865777" cy="3466964"/>
          </a:xfrm>
          <a:prstGeom prst="rect">
            <a:avLst/>
          </a:prstGeom>
        </p:spPr>
      </p:pic>
      <p:cxnSp>
        <p:nvCxnSpPr>
          <p:cNvPr id="14" name="直線接點 13"/>
          <p:cNvCxnSpPr/>
          <p:nvPr/>
        </p:nvCxnSpPr>
        <p:spPr>
          <a:xfrm flipH="1">
            <a:off x="282241" y="1082107"/>
            <a:ext cx="5642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434641" y="1234507"/>
            <a:ext cx="5642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188040" y="1221444"/>
            <a:ext cx="5642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188040" y="1465284"/>
            <a:ext cx="5642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H="1">
            <a:off x="282241" y="3173903"/>
            <a:ext cx="56425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88039" y="147936"/>
            <a:ext cx="224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GC1_25000_100</a:t>
            </a:r>
          </a:p>
        </p:txBody>
      </p:sp>
    </p:spTree>
    <p:extLst>
      <p:ext uri="{BB962C8B-B14F-4D97-AF65-F5344CB8AC3E}">
        <p14:creationId xmlns:p14="http://schemas.microsoft.com/office/powerpoint/2010/main" val="293027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97095" y="1089212"/>
            <a:ext cx="7967189" cy="5562262"/>
            <a:chOff x="497541" y="1089212"/>
            <a:chExt cx="7967189" cy="5562262"/>
          </a:xfrm>
        </p:grpSpPr>
        <p:sp>
          <p:nvSpPr>
            <p:cNvPr id="3" name="文字方塊 2"/>
            <p:cNvSpPr txBox="1"/>
            <p:nvPr/>
          </p:nvSpPr>
          <p:spPr>
            <a:xfrm>
              <a:off x="497541" y="1089212"/>
              <a:ext cx="6878678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1. calculate the burial rate</a:t>
              </a:r>
            </a:p>
            <a:p>
              <a:r>
                <a:rPr lang="en-US" b="1" dirty="0" smtClean="0"/>
                <a:t>#</a:t>
              </a:r>
              <a:r>
                <a:rPr lang="zh-TW" altLang="en-US" b="1" dirty="0" smtClean="0"/>
                <a:t> </a:t>
              </a:r>
              <a:r>
                <a:rPr lang="en-US" b="1" dirty="0" smtClean="0"/>
                <a:t>In Huh et al. (2009)</a:t>
              </a:r>
            </a:p>
            <a:p>
              <a:r>
                <a:rPr lang="en-US" dirty="0" smtClean="0"/>
                <a:t>GC1_br&lt;- 0.3 (g/cm2/</a:t>
              </a:r>
              <a:r>
                <a:rPr lang="en-US" dirty="0" err="1" smtClean="0"/>
                <a:t>yr</a:t>
              </a:r>
              <a:r>
                <a:rPr lang="en-US" dirty="0" smtClean="0"/>
                <a:t>) </a:t>
              </a:r>
            </a:p>
            <a:p>
              <a:r>
                <a:rPr lang="en-US" dirty="0" smtClean="0"/>
                <a:t>GS1_br&lt;- 0.7 (g/cm2/</a:t>
              </a:r>
              <a:r>
                <a:rPr lang="en-US" dirty="0" err="1" smtClean="0"/>
                <a:t>yr</a:t>
              </a:r>
              <a:r>
                <a:rPr lang="en-US" dirty="0" smtClean="0"/>
                <a:t>)</a:t>
              </a:r>
            </a:p>
            <a:p>
              <a:endParaRPr lang="en-US" dirty="0" smtClean="0"/>
            </a:p>
            <a:p>
              <a:r>
                <a:rPr lang="en-US" dirty="0" smtClean="0"/>
                <a:t>#</a:t>
              </a:r>
              <a:r>
                <a:rPr lang="en-US" dirty="0" err="1" smtClean="0"/>
                <a:t>br</a:t>
              </a:r>
              <a:r>
                <a:rPr lang="en-US" dirty="0" smtClean="0"/>
                <a:t>(g/cm2/</a:t>
              </a:r>
              <a:r>
                <a:rPr lang="en-US" dirty="0" err="1" smtClean="0"/>
                <a:t>yr</a:t>
              </a:r>
              <a:r>
                <a:rPr lang="en-US" dirty="0" smtClean="0"/>
                <a:t>)*1000/0.01/0.01/365*TOC(%)/100=(</a:t>
              </a:r>
              <a:r>
                <a:rPr lang="en-US" dirty="0" err="1" smtClean="0"/>
                <a:t>mgC</a:t>
              </a:r>
              <a:r>
                <a:rPr lang="en-US" dirty="0" smtClean="0"/>
                <a:t>/m2/d)</a:t>
              </a:r>
            </a:p>
            <a:p>
              <a:r>
                <a:rPr lang="en-US" dirty="0" smtClean="0"/>
                <a:t>GC1_TOC</a:t>
              </a:r>
              <a:r>
                <a:rPr lang="en-US" altLang="zh-TW" dirty="0" smtClean="0"/>
                <a:t>&lt;-0.39</a:t>
              </a:r>
            </a:p>
            <a:p>
              <a:r>
                <a:rPr lang="en-US" dirty="0" smtClean="0"/>
                <a:t>GS1_TOC</a:t>
              </a:r>
              <a:r>
                <a:rPr lang="en-US" altLang="zh-TW" dirty="0" smtClean="0"/>
                <a:t>&lt;-0.53</a:t>
              </a:r>
            </a:p>
            <a:p>
              <a:endParaRPr lang="en-US" altLang="zh-TW" dirty="0" smtClean="0"/>
            </a:p>
            <a:p>
              <a:r>
                <a:rPr lang="en-US" altLang="zh-TW" dirty="0" smtClean="0"/>
                <a:t>GC1_br&lt;-0.3*1000/0.01/0.01/365*GC1_TOC/100 #=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32.08</a:t>
              </a:r>
              <a:r>
                <a:rPr lang="en-US" dirty="0" smtClean="0"/>
                <a:t>(</a:t>
              </a:r>
              <a:r>
                <a:rPr lang="en-US" dirty="0" err="1" smtClean="0"/>
                <a:t>mgC</a:t>
              </a:r>
              <a:r>
                <a:rPr lang="en-US" dirty="0" smtClean="0"/>
                <a:t>/m2/d)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r>
                <a:rPr lang="en-US" altLang="zh-TW" dirty="0" smtClean="0"/>
                <a:t>GS1_br&lt;-0.7*1000/0.01/0.01/365*GS1_TOC/100 #=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100.92</a:t>
              </a:r>
              <a:r>
                <a:rPr lang="en-US" dirty="0" smtClean="0"/>
                <a:t>(</a:t>
              </a:r>
              <a:r>
                <a:rPr lang="en-US" dirty="0" err="1" smtClean="0"/>
                <a:t>mgC</a:t>
              </a:r>
              <a:r>
                <a:rPr lang="en-US" dirty="0" smtClean="0"/>
                <a:t>/m2/d)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endParaRPr 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508964" y="4250817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/>
                <a:t>#In Hsu et al. (2014)</a:t>
              </a:r>
            </a:p>
            <a:p>
              <a:r>
                <a:rPr lang="en-US" dirty="0"/>
                <a:t>#GS1_br&lt;-0.31(g/cm2/</a:t>
              </a:r>
              <a:r>
                <a:rPr lang="en-US" dirty="0" err="1"/>
                <a:t>yr</a:t>
              </a:r>
              <a:r>
                <a:rPr lang="en-US" dirty="0"/>
                <a:t>)&lt; 0.7 #(g/cm2/</a:t>
              </a:r>
              <a:r>
                <a:rPr lang="en-US" dirty="0" err="1"/>
                <a:t>yr</a:t>
              </a:r>
              <a:r>
                <a:rPr lang="en-US" dirty="0"/>
                <a:t>)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508963" y="4897148"/>
              <a:ext cx="795576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#In Tsai and Chung(1989) </a:t>
              </a:r>
            </a:p>
            <a:p>
              <a:r>
                <a:rPr lang="en-US" dirty="0"/>
                <a:t>#GC1_br&lt;-0.723(cm/</a:t>
              </a:r>
              <a:r>
                <a:rPr lang="en-US" dirty="0" err="1"/>
                <a:t>yr</a:t>
              </a:r>
              <a:r>
                <a:rPr lang="en-US" dirty="0"/>
                <a:t>)</a:t>
              </a:r>
            </a:p>
            <a:p>
              <a:r>
                <a:rPr lang="en-US" dirty="0"/>
                <a:t>#</a:t>
              </a:r>
              <a:r>
                <a:rPr lang="en-US" dirty="0" err="1"/>
                <a:t>br</a:t>
              </a:r>
              <a:r>
                <a:rPr lang="en-US" dirty="0"/>
                <a:t>(cm/</a:t>
              </a:r>
              <a:r>
                <a:rPr lang="en-US" dirty="0" err="1"/>
                <a:t>yr</a:t>
              </a:r>
              <a:r>
                <a:rPr lang="en-US" dirty="0"/>
                <a:t>)*density(g/cm3)*1000/0.01/0.01/365*TOC(%)/100=(</a:t>
              </a:r>
              <a:r>
                <a:rPr lang="en-US" dirty="0" err="1"/>
                <a:t>mgC</a:t>
              </a:r>
              <a:r>
                <a:rPr lang="en-US" dirty="0"/>
                <a:t>/m2/d)</a:t>
              </a:r>
            </a:p>
            <a:p>
              <a:r>
                <a:rPr lang="en-US" dirty="0" smtClean="0"/>
                <a:t>GC1density &lt;-</a:t>
              </a:r>
              <a:r>
                <a:rPr lang="en-US" dirty="0"/>
                <a:t>2.1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GC1_br2&lt;-0.723*2.1*1000/0.01/0.01/365*GC1_TOC/100 #=</a:t>
              </a:r>
              <a:r>
                <a:rPr lang="en-US" b="1" dirty="0" smtClean="0">
                  <a:solidFill>
                    <a:srgbClr val="FF0000"/>
                  </a:solidFill>
                </a:rPr>
                <a:t>162.34</a:t>
              </a:r>
            </a:p>
            <a:p>
              <a:r>
                <a:rPr lang="en-US" dirty="0" smtClean="0"/>
                <a:t>#GC1_br2 &gt; GC1_br -&gt; use </a:t>
              </a:r>
              <a:r>
                <a:rPr lang="en-US" dirty="0"/>
                <a:t>this data</a:t>
              </a:r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398789" y="467214"/>
            <a:ext cx="4538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BE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data in GPSC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(the third version)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750424" y="2935871"/>
            <a:ext cx="140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Our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46367" y="5705291"/>
            <a:ext cx="168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 et al. (2018)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87196" y="1273877"/>
            <a:ext cx="507155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#2. POC </a:t>
            </a:r>
            <a:r>
              <a:rPr lang="en-US" dirty="0" smtClean="0">
                <a:solidFill>
                  <a:schemeClr val="accent1"/>
                </a:solidFill>
              </a:rPr>
              <a:t>flux</a:t>
            </a:r>
            <a:r>
              <a:rPr lang="zh-TW" altLang="en-US" dirty="0" smtClean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#in Liu et al. (2006): 200- 700 g/ m2/ d</a:t>
            </a:r>
          </a:p>
          <a:p>
            <a:r>
              <a:rPr lang="en-US" dirty="0"/>
              <a:t>#in Liu et al. (2009): 200- 800 g/ m2/ d</a:t>
            </a:r>
          </a:p>
          <a:p>
            <a:r>
              <a:rPr lang="en-US" dirty="0" smtClean="0"/>
              <a:t>#TOC content (0.4-0.6 %) </a:t>
            </a:r>
          </a:p>
          <a:p>
            <a:r>
              <a:rPr lang="en-US" b="1" dirty="0"/>
              <a:t>GC1_POCmin&lt;-200*1000*0.4/100 </a:t>
            </a:r>
            <a:r>
              <a:rPr lang="zh-TW" altLang="en-US" b="1" dirty="0" smtClean="0"/>
              <a:t> </a:t>
            </a:r>
            <a:r>
              <a:rPr lang="en-US" b="1" dirty="0" smtClean="0"/>
              <a:t>#</a:t>
            </a:r>
            <a:r>
              <a:rPr lang="en-US" b="1" dirty="0"/>
              <a:t>mg C/ m2/ </a:t>
            </a:r>
            <a:r>
              <a:rPr lang="en-US" b="1" dirty="0" smtClean="0"/>
              <a:t>d</a:t>
            </a:r>
            <a:endParaRPr lang="en-US" dirty="0"/>
          </a:p>
          <a:p>
            <a:r>
              <a:rPr lang="en-US" b="1" dirty="0"/>
              <a:t>GS1_POCmin&lt;-</a:t>
            </a:r>
            <a:r>
              <a:rPr lang="en-US" b="1" dirty="0" smtClean="0"/>
              <a:t>115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/>
              <a:t>#mg C/ m2/ </a:t>
            </a:r>
            <a:r>
              <a:rPr lang="en-US" b="1" dirty="0" smtClean="0"/>
              <a:t>d #</a:t>
            </a:r>
            <a:r>
              <a:rPr lang="en-US" b="1" dirty="0"/>
              <a:t>Shih et al. </a:t>
            </a:r>
            <a:r>
              <a:rPr lang="en-US" b="1" dirty="0" smtClean="0"/>
              <a:t>2020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#</a:t>
            </a:r>
            <a:r>
              <a:rPr lang="en-US" dirty="0">
                <a:solidFill>
                  <a:schemeClr val="accent1"/>
                </a:solidFill>
              </a:rPr>
              <a:t>3. min burial efficiency= 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     burial </a:t>
            </a:r>
            <a:r>
              <a:rPr lang="en-US" dirty="0">
                <a:solidFill>
                  <a:schemeClr val="accent1"/>
                </a:solidFill>
              </a:rPr>
              <a:t>rate (</a:t>
            </a:r>
            <a:r>
              <a:rPr lang="en-US" dirty="0" err="1">
                <a:solidFill>
                  <a:schemeClr val="accent1"/>
                </a:solidFill>
              </a:rPr>
              <a:t>mgC</a:t>
            </a:r>
            <a:r>
              <a:rPr lang="en-US" dirty="0">
                <a:solidFill>
                  <a:schemeClr val="accent1"/>
                </a:solidFill>
              </a:rPr>
              <a:t>/m2/d) / </a:t>
            </a:r>
            <a:r>
              <a:rPr lang="en-US" dirty="0" err="1">
                <a:solidFill>
                  <a:schemeClr val="accent1"/>
                </a:solidFill>
              </a:rPr>
              <a:t>poc</a:t>
            </a:r>
            <a:r>
              <a:rPr lang="en-US" dirty="0">
                <a:solidFill>
                  <a:schemeClr val="accent1"/>
                </a:solidFill>
              </a:rPr>
              <a:t> flux (</a:t>
            </a:r>
            <a:r>
              <a:rPr lang="en-US" dirty="0" err="1">
                <a:solidFill>
                  <a:schemeClr val="accent1"/>
                </a:solidFill>
              </a:rPr>
              <a:t>mgC</a:t>
            </a:r>
            <a:r>
              <a:rPr lang="en-US" dirty="0">
                <a:solidFill>
                  <a:schemeClr val="accent1"/>
                </a:solidFill>
              </a:rPr>
              <a:t>/m2/d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GC1_br2/GC1_POCmin </a:t>
            </a:r>
            <a:r>
              <a:rPr lang="en-US" dirty="0" smtClean="0"/>
              <a:t>     #=</a:t>
            </a:r>
            <a:r>
              <a:rPr lang="en-US" dirty="0"/>
              <a:t>0.2029224</a:t>
            </a:r>
          </a:p>
          <a:p>
            <a:r>
              <a:rPr lang="en-US" dirty="0"/>
              <a:t>GC1_br2/GC1_POCmax </a:t>
            </a:r>
            <a:r>
              <a:rPr lang="en-US" dirty="0" smtClean="0"/>
              <a:t>     #=</a:t>
            </a:r>
            <a:r>
              <a:rPr lang="en-US" dirty="0"/>
              <a:t>0.0338204</a:t>
            </a:r>
          </a:p>
          <a:p>
            <a:r>
              <a:rPr lang="en-US" dirty="0"/>
              <a:t>GS1_br/GS1_POCmin </a:t>
            </a:r>
            <a:r>
              <a:rPr lang="en-US" dirty="0" smtClean="0"/>
              <a:t>        #=</a:t>
            </a:r>
            <a:r>
              <a:rPr lang="en-US" dirty="0"/>
              <a:t>0.8774855</a:t>
            </a:r>
          </a:p>
          <a:p>
            <a:r>
              <a:rPr lang="en-US" dirty="0" smtClean="0"/>
              <a:t>GS1_br/GS1_POCmax        </a:t>
            </a:r>
            <a:r>
              <a:rPr lang="en-US" dirty="0"/>
              <a:t>#=0.1261385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937276" y="505151"/>
            <a:ext cx="255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single value of POC flux</a:t>
            </a:r>
          </a:p>
        </p:txBody>
      </p:sp>
      <p:sp>
        <p:nvSpPr>
          <p:cNvPr id="11" name="矩形 10"/>
          <p:cNvSpPr/>
          <p:nvPr/>
        </p:nvSpPr>
        <p:spPr>
          <a:xfrm>
            <a:off x="10192847" y="6189809"/>
            <a:ext cx="19463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GC1_POC_r2</a:t>
            </a:r>
            <a:r>
              <a:rPr lang="en-US" altLang="zh-TW" dirty="0" smtClean="0"/>
              <a:t>.input</a:t>
            </a:r>
            <a:endParaRPr lang="en-US" altLang="zh-TW" dirty="0"/>
          </a:p>
          <a:p>
            <a:r>
              <a:rPr lang="en-US" dirty="0" smtClean="0"/>
              <a:t>GS1_POC_r2</a:t>
            </a:r>
            <a:r>
              <a:rPr lang="en-US" altLang="zh-TW" dirty="0" smtClean="0"/>
              <a:t>.input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4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94970" y="6325216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</a:t>
            </a:r>
            <a:r>
              <a:rPr lang="en-US" dirty="0"/>
              <a:t>coverage 85.53</a:t>
            </a:r>
            <a:endParaRPr lang="en-US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1193609" y="6023714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GC1_10000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53" y="162740"/>
            <a:ext cx="3437821" cy="590628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22090" y="6325216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</a:t>
            </a:r>
            <a:r>
              <a:rPr lang="en-US" dirty="0"/>
              <a:t>coverage </a:t>
            </a:r>
            <a:r>
              <a:rPr lang="en-US" dirty="0" smtClean="0"/>
              <a:t>80.97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820729" y="6023714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GS1_10000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15" y="162740"/>
            <a:ext cx="3070044" cy="584191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614458" y="1088968"/>
            <a:ext cx="42072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GC1</a:t>
            </a:r>
            <a:r>
              <a:rPr lang="zh-TW" altLang="en-US" dirty="0" smtClean="0"/>
              <a:t>最小</a:t>
            </a:r>
            <a:r>
              <a:rPr lang="en-US" altLang="zh-TW" dirty="0" err="1" smtClean="0"/>
              <a:t>POCflux</a:t>
            </a:r>
            <a:r>
              <a:rPr lang="zh-TW" altLang="en-US" dirty="0" smtClean="0"/>
              <a:t>當</a:t>
            </a:r>
            <a:r>
              <a:rPr lang="en-US" altLang="zh-TW" dirty="0" smtClean="0"/>
              <a:t>GS1</a:t>
            </a:r>
            <a:r>
              <a:rPr lang="zh-TW" altLang="en-US" dirty="0" smtClean="0"/>
              <a:t>最大值合理嗎</a:t>
            </a:r>
            <a:r>
              <a:rPr lang="en-US" altLang="zh-TW" dirty="0" smtClean="0"/>
              <a:t>?</a:t>
            </a:r>
          </a:p>
          <a:p>
            <a:r>
              <a:rPr lang="en-US" dirty="0" smtClean="0"/>
              <a:t>Or 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用</a:t>
            </a:r>
            <a:r>
              <a:rPr lang="en-US" altLang="zh-TW" dirty="0" smtClean="0">
                <a:solidFill>
                  <a:srgbClr val="FF0000"/>
                </a:solidFill>
              </a:rPr>
              <a:t>trap</a:t>
            </a:r>
            <a:r>
              <a:rPr lang="zh-TW" altLang="en-US" dirty="0" smtClean="0">
                <a:solidFill>
                  <a:srgbClr val="FF0000"/>
                </a:solidFill>
              </a:rPr>
              <a:t>資料</a:t>
            </a:r>
            <a:r>
              <a:rPr lang="en-US" altLang="zh-TW" dirty="0" smtClean="0">
                <a:solidFill>
                  <a:srgbClr val="FF0000"/>
                </a:solidFill>
              </a:rPr>
              <a:t>/trap efficiency</a:t>
            </a:r>
            <a:r>
              <a:rPr lang="zh-TW" altLang="en-US" dirty="0" smtClean="0">
                <a:solidFill>
                  <a:srgbClr val="FF0000"/>
                </a:solidFill>
              </a:rPr>
              <a:t>當</a:t>
            </a:r>
            <a:r>
              <a:rPr lang="en-US" altLang="zh-TW" dirty="0" smtClean="0">
                <a:solidFill>
                  <a:srgbClr val="FF0000"/>
                </a:solidFill>
              </a:rPr>
              <a:t>GS1</a:t>
            </a:r>
            <a:r>
              <a:rPr lang="zh-TW" altLang="en-US" dirty="0" smtClean="0">
                <a:solidFill>
                  <a:srgbClr val="FF0000"/>
                </a:solidFill>
              </a:rPr>
              <a:t>的最大值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Fix burial efficiency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Export rate </a:t>
            </a:r>
            <a:r>
              <a:rPr lang="en-US" dirty="0" smtClean="0">
                <a:solidFill>
                  <a:srgbClr val="FF0000"/>
                </a:solidFill>
              </a:rPr>
              <a:t>0-0.87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GC1 </a:t>
            </a:r>
            <a:r>
              <a:rPr lang="zh-TW" altLang="en-US" dirty="0" smtClean="0">
                <a:solidFill>
                  <a:srgbClr val="FF0000"/>
                </a:solidFill>
              </a:rPr>
              <a:t>上限改成去掉</a:t>
            </a:r>
            <a:r>
              <a:rPr lang="en-US" altLang="zh-TW" dirty="0" smtClean="0">
                <a:solidFill>
                  <a:srgbClr val="FF0000"/>
                </a:solidFill>
              </a:rPr>
              <a:t>outlier(</a:t>
            </a:r>
            <a:r>
              <a:rPr lang="zh-TW" altLang="en-US" dirty="0" smtClean="0">
                <a:solidFill>
                  <a:srgbClr val="FF0000"/>
                </a:solidFill>
              </a:rPr>
              <a:t>事件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的值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Fix </a:t>
            </a:r>
            <a:r>
              <a:rPr lang="en-US" altLang="zh-TW" dirty="0">
                <a:solidFill>
                  <a:srgbClr val="FF0000"/>
                </a:solidFill>
              </a:rPr>
              <a:t>burial </a:t>
            </a:r>
            <a:r>
              <a:rPr lang="en-US" altLang="zh-TW" dirty="0" smtClean="0">
                <a:solidFill>
                  <a:srgbClr val="FF0000"/>
                </a:solidFill>
              </a:rPr>
              <a:t>efficiency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Export rate 0.82-0.87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3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43691" y="5447212"/>
            <a:ext cx="3309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Incubation (TOU&amp;DOU) paper</a:t>
            </a:r>
          </a:p>
          <a:p>
            <a:pPr marL="342900" indent="-342900">
              <a:buAutoNum type="arabicPeriod"/>
            </a:pPr>
            <a:r>
              <a:rPr lang="en-US" dirty="0" smtClean="0"/>
              <a:t>Describe data</a:t>
            </a:r>
          </a:p>
          <a:p>
            <a:pPr marL="342900" indent="-342900">
              <a:buAutoNum type="arabicPeriod"/>
            </a:pPr>
            <a:r>
              <a:rPr lang="en-US" dirty="0" smtClean="0"/>
              <a:t>Relate to environmental data </a:t>
            </a:r>
          </a:p>
          <a:p>
            <a:pPr marL="342900" indent="-342900">
              <a:buAutoNum type="arabicPeriod"/>
            </a:pPr>
            <a:r>
              <a:rPr lang="en-US" dirty="0" smtClean="0"/>
              <a:t>Deep-learning -&gt; SCOC layer</a:t>
            </a:r>
          </a:p>
        </p:txBody>
      </p:sp>
    </p:spTree>
    <p:extLst>
      <p:ext uri="{BB962C8B-B14F-4D97-AF65-F5344CB8AC3E}">
        <p14:creationId xmlns:p14="http://schemas.microsoft.com/office/powerpoint/2010/main" val="88885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8789" y="467214"/>
            <a:ext cx="215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BE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data in GPSC</a:t>
            </a:r>
          </a:p>
        </p:txBody>
      </p:sp>
      <p:sp>
        <p:nvSpPr>
          <p:cNvPr id="3" name="矩形 2"/>
          <p:cNvSpPr/>
          <p:nvPr/>
        </p:nvSpPr>
        <p:spPr>
          <a:xfrm>
            <a:off x="398790" y="980936"/>
            <a:ext cx="78562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burial rate= sedimentation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210</a:t>
            </a:r>
            <a:r>
              <a:rPr lang="en-US" altLang="zh-TW" dirty="0" smtClean="0"/>
              <a:t>P</a:t>
            </a:r>
            <a:r>
              <a:rPr lang="en-US" altLang="zh-TW" dirty="0"/>
              <a:t>b</a:t>
            </a:r>
            <a:r>
              <a:rPr lang="en-US" dirty="0" smtClean="0"/>
              <a:t> </a:t>
            </a:r>
            <a:r>
              <a:rPr lang="en-US" dirty="0"/>
              <a:t>most commonly used chronometer for </a:t>
            </a:r>
            <a:r>
              <a:rPr lang="en-US" dirty="0" smtClean="0"/>
              <a:t>determining modern </a:t>
            </a:r>
            <a:r>
              <a:rPr lang="en-US" dirty="0"/>
              <a:t>sedimentation rates in continental margin </a:t>
            </a:r>
            <a:r>
              <a:rPr lang="en-US" dirty="0" smtClean="0"/>
              <a:t>environments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210Pbex)z </a:t>
            </a:r>
            <a:r>
              <a:rPr lang="en-US" dirty="0"/>
              <a:t>= 210Pbex)0 </a:t>
            </a:r>
            <a:r>
              <a:rPr lang="en-US" dirty="0" err="1"/>
              <a:t>exp</a:t>
            </a:r>
            <a:r>
              <a:rPr lang="en-US" dirty="0"/>
              <a:t>(− λ / S</a:t>
            </a:r>
            <a:r>
              <a:rPr lang="en-US" dirty="0" smtClean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210Pbex)0</a:t>
            </a:r>
            <a:r>
              <a:rPr lang="en-US" altLang="zh-TW" dirty="0" smtClean="0"/>
              <a:t>:</a:t>
            </a:r>
            <a:r>
              <a:rPr lang="en-US" dirty="0"/>
              <a:t> excess 210Pb at the sediment–water interface</a:t>
            </a:r>
            <a:endParaRPr lang="en-US" altLang="zh-TW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210Pbex)z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dirty="0"/>
              <a:t>excess 210Pb at </a:t>
            </a:r>
            <a:r>
              <a:rPr lang="en-US" dirty="0" smtClean="0"/>
              <a:t>depth 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λ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dirty="0" smtClean="0"/>
              <a:t>decay </a:t>
            </a:r>
            <a:r>
              <a:rPr lang="en-US" dirty="0"/>
              <a:t>constant of </a:t>
            </a:r>
            <a:r>
              <a:rPr lang="en-US" dirty="0" smtClean="0"/>
              <a:t>210Pb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S: sedimentation rate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361" y="7572920"/>
            <a:ext cx="8121041" cy="47720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85310" y="4198025"/>
            <a:ext cx="8322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/>
              <a:t>the slope of the regression line (− λ / S) fitting the depth trend of 210Pbex on a semi-log </a:t>
            </a:r>
            <a:r>
              <a:rPr lang="en-US" dirty="0" smtClean="0"/>
              <a:t>plot</a:t>
            </a:r>
          </a:p>
          <a:p>
            <a:r>
              <a:rPr lang="en-US" dirty="0" smtClean="0"/>
              <a:t>ln </a:t>
            </a:r>
            <a:r>
              <a:rPr lang="en-US" dirty="0"/>
              <a:t>210Pbex </a:t>
            </a:r>
            <a:r>
              <a:rPr lang="en-US" dirty="0" err="1" smtClean="0"/>
              <a:t>v.s</a:t>
            </a:r>
            <a:r>
              <a:rPr lang="en-US" dirty="0" smtClean="0"/>
              <a:t>. </a:t>
            </a:r>
            <a:r>
              <a:rPr lang="en-US" dirty="0"/>
              <a:t>apparent </a:t>
            </a:r>
            <a:r>
              <a:rPr lang="en-US" dirty="0" smtClean="0"/>
              <a:t>depth(cm) </a:t>
            </a:r>
            <a:r>
              <a:rPr lang="en-US" dirty="0"/>
              <a:t>or cumulative </a:t>
            </a:r>
            <a:r>
              <a:rPr lang="en-US" dirty="0" smtClean="0"/>
              <a:t>mass(g </a:t>
            </a:r>
            <a:r>
              <a:rPr lang="en-US" dirty="0"/>
              <a:t>cm</a:t>
            </a:r>
            <a:r>
              <a:rPr lang="en-US" baseline="30000" dirty="0" smtClean="0"/>
              <a:t>−2</a:t>
            </a:r>
            <a:r>
              <a:rPr lang="en-US" dirty="0" smtClean="0"/>
              <a:t>)</a:t>
            </a:r>
          </a:p>
          <a:p>
            <a:r>
              <a:rPr lang="en-US" dirty="0" smtClean="0"/>
              <a:t> </a:t>
            </a:r>
            <a:r>
              <a:rPr lang="zh-TW" altLang="en-US" dirty="0" smtClean="0"/>
              <a:t>→</a:t>
            </a:r>
            <a:r>
              <a:rPr lang="en-US" dirty="0" smtClean="0"/>
              <a:t>S </a:t>
            </a:r>
            <a:r>
              <a:rPr lang="en-US" dirty="0"/>
              <a:t>(linear sedimentation </a:t>
            </a:r>
            <a:r>
              <a:rPr lang="en-US" dirty="0" smtClean="0"/>
              <a:t>rate</a:t>
            </a:r>
            <a:r>
              <a:rPr lang="en-US" altLang="zh-TW" dirty="0" smtClean="0"/>
              <a:t>(</a:t>
            </a:r>
            <a:r>
              <a:rPr lang="en-US" dirty="0" smtClean="0"/>
              <a:t>cm</a:t>
            </a:r>
            <a:r>
              <a:rPr lang="zh-TW" altLang="en-US" dirty="0" smtClean="0"/>
              <a:t> </a:t>
            </a:r>
            <a:r>
              <a:rPr lang="en-US" dirty="0" err="1" smtClean="0"/>
              <a:t>yr</a:t>
            </a:r>
            <a:r>
              <a:rPr lang="en-US" baseline="30000" dirty="0"/>
              <a:t>− </a:t>
            </a:r>
            <a:r>
              <a:rPr lang="en-US" baseline="30000" dirty="0" smtClean="0"/>
              <a:t>1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dirty="0" smtClean="0"/>
              <a:t>or </a:t>
            </a:r>
            <a:r>
              <a:rPr lang="en-US" dirty="0"/>
              <a:t>mass accumulation rate in </a:t>
            </a:r>
            <a:r>
              <a:rPr lang="en-US" altLang="zh-TW" dirty="0" smtClean="0"/>
              <a:t>(</a:t>
            </a:r>
            <a:r>
              <a:rPr lang="en-US" dirty="0" smtClean="0"/>
              <a:t>g </a:t>
            </a:r>
            <a:r>
              <a:rPr lang="en-US" dirty="0"/>
              <a:t>cm</a:t>
            </a:r>
            <a:r>
              <a:rPr lang="en-US" baseline="30000" dirty="0" smtClean="0"/>
              <a:t>−2</a:t>
            </a:r>
            <a:r>
              <a:rPr lang="en-US" dirty="0" smtClean="0"/>
              <a:t> </a:t>
            </a:r>
            <a:r>
              <a:rPr lang="en-US" dirty="0"/>
              <a:t>yr</a:t>
            </a:r>
            <a:r>
              <a:rPr lang="en-US" baseline="30000" dirty="0" smtClean="0"/>
              <a:t>−1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5979050" y="3262398"/>
            <a:ext cx="7237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214Pb: </a:t>
            </a:r>
            <a:r>
              <a:rPr lang="en-US" dirty="0"/>
              <a:t>supported </a:t>
            </a:r>
            <a:r>
              <a:rPr lang="en-US" dirty="0" smtClean="0"/>
              <a:t>210Pb</a:t>
            </a:r>
          </a:p>
          <a:p>
            <a:r>
              <a:rPr lang="en-US" dirty="0"/>
              <a:t>unsupported 210Pb </a:t>
            </a:r>
            <a:r>
              <a:rPr lang="en-US" dirty="0" smtClean="0"/>
              <a:t>(excess 210Pb): 210Pbex = 210Pb − 214Pb)</a:t>
            </a:r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3362" y="-1008704"/>
            <a:ext cx="5188638" cy="37156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715382" y="1934106"/>
            <a:ext cx="428618" cy="288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10226856" y="1946632"/>
            <a:ext cx="428618" cy="288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6" y="3295805"/>
            <a:ext cx="2891508" cy="35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1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2897" y="611378"/>
            <a:ext cx="115991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theory, specific activities of excess </a:t>
            </a:r>
            <a:r>
              <a:rPr lang="en-US" dirty="0" smtClean="0"/>
              <a:t>210Pb</a:t>
            </a:r>
            <a:r>
              <a:rPr lang="zh-TW" altLang="en-US" dirty="0" smtClean="0"/>
              <a:t> </a:t>
            </a:r>
            <a:r>
              <a:rPr lang="en-US" dirty="0" smtClean="0"/>
              <a:t>controlled</a:t>
            </a:r>
            <a:r>
              <a:rPr lang="zh-TW" altLang="en-US" dirty="0" smtClean="0"/>
              <a:t> </a:t>
            </a:r>
            <a:r>
              <a:rPr lang="en-US" dirty="0" smtClean="0"/>
              <a:t>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Particle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residence </a:t>
            </a:r>
            <a:r>
              <a:rPr lang="en-US" dirty="0"/>
              <a:t>time of particles in </a:t>
            </a:r>
            <a:r>
              <a:rPr lang="en-US" dirty="0" smtClean="0"/>
              <a:t>water column</a:t>
            </a:r>
          </a:p>
          <a:p>
            <a:r>
              <a:rPr lang="en-US" dirty="0" smtClean="0"/>
              <a:t>In </a:t>
            </a:r>
            <a:r>
              <a:rPr lang="en-US" dirty="0"/>
              <a:t>general, sizes of sediment particles decrease, </a:t>
            </a:r>
            <a:r>
              <a:rPr lang="en-US" dirty="0" smtClean="0"/>
              <a:t>their </a:t>
            </a:r>
            <a:r>
              <a:rPr lang="en-US" dirty="0"/>
              <a:t>residence times in seawater increase, with distance offshore and resulting greater water depths. </a:t>
            </a:r>
            <a:endParaRPr lang="en-US" dirty="0" smtClean="0"/>
          </a:p>
          <a:p>
            <a:r>
              <a:rPr lang="zh-TW" altLang="en-US" dirty="0" smtClean="0"/>
              <a:t>→ </a:t>
            </a:r>
            <a:r>
              <a:rPr lang="en-US" dirty="0" smtClean="0"/>
              <a:t>expect </a:t>
            </a:r>
            <a:r>
              <a:rPr lang="en-US" dirty="0"/>
              <a:t>higher excess 210Pb activities in fine sediments freshly deposited in deep waters under steady-state conditions. </a:t>
            </a:r>
            <a:endParaRPr lang="en-US" dirty="0" smtClean="0"/>
          </a:p>
          <a:p>
            <a:r>
              <a:rPr lang="zh-TW" altLang="en-US" dirty="0"/>
              <a:t>→ </a:t>
            </a:r>
            <a:r>
              <a:rPr lang="en-US" dirty="0" smtClean="0"/>
              <a:t>Any </a:t>
            </a:r>
            <a:r>
              <a:rPr lang="en-US" dirty="0"/>
              <a:t>deviations from this general </a:t>
            </a:r>
            <a:r>
              <a:rPr lang="en-US" dirty="0" smtClean="0"/>
              <a:t>rule: non-steady state </a:t>
            </a:r>
            <a:r>
              <a:rPr lang="en-US" dirty="0"/>
              <a:t>conditions.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3" y="2690701"/>
            <a:ext cx="3951374" cy="39659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08538" y="4350499"/>
            <a:ext cx="7678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solid circles: open </a:t>
            </a:r>
            <a:r>
              <a:rPr lang="en-US" dirty="0"/>
              <a:t>shelf and </a:t>
            </a:r>
            <a:r>
              <a:rPr lang="en-US" dirty="0" smtClean="0"/>
              <a:t>slope</a:t>
            </a:r>
          </a:p>
          <a:p>
            <a:r>
              <a:rPr lang="en-US" dirty="0" smtClean="0"/>
              <a:t>open circles: </a:t>
            </a:r>
            <a:r>
              <a:rPr lang="en-US" dirty="0"/>
              <a:t>canyon floor or walls showing non-steady-state 210Pbex profiles.</a:t>
            </a:r>
          </a:p>
        </p:txBody>
      </p:sp>
      <p:sp>
        <p:nvSpPr>
          <p:cNvPr id="5" name="矩形 4"/>
          <p:cNvSpPr/>
          <p:nvPr/>
        </p:nvSpPr>
        <p:spPr>
          <a:xfrm>
            <a:off x="4108537" y="5086968"/>
            <a:ext cx="7853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data imply that, on 210Pb timescale (~ 100 years), the KPSC is not a steady setting for 210Pb scavenging and sediment </a:t>
            </a:r>
            <a:r>
              <a:rPr lang="en-US" dirty="0" smtClean="0"/>
              <a:t>accumulation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910" y="2762058"/>
            <a:ext cx="4400314" cy="215538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471892" y="2483495"/>
            <a:ext cx="198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Huh et al. (2009)</a:t>
            </a:r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1" r="29855"/>
          <a:stretch/>
        </p:blipFill>
        <p:spPr>
          <a:xfrm>
            <a:off x="5304904" y="109684"/>
            <a:ext cx="1873087" cy="2260298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1" y="89557"/>
            <a:ext cx="6425698" cy="6542471"/>
            <a:chOff x="0" y="89557"/>
            <a:chExt cx="7127309" cy="725683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7460" b="8962"/>
            <a:stretch/>
          </p:blipFill>
          <p:spPr>
            <a:xfrm>
              <a:off x="0" y="89557"/>
              <a:ext cx="7127309" cy="7256832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4209514" y="1893617"/>
              <a:ext cx="147684" cy="14768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4061830" y="2627066"/>
              <a:ext cx="147684" cy="14768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5496910" y="4826675"/>
            <a:ext cx="66760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calculated budget for the shelf–slope–canyon system can only account for 13–18% of the KPR's annual sediment load, which is reported to be from 36 </a:t>
            </a:r>
            <a:r>
              <a:rPr lang="en-US" dirty="0" err="1"/>
              <a:t>Mton</a:t>
            </a:r>
            <a:r>
              <a:rPr lang="en-US" dirty="0"/>
              <a:t>/</a:t>
            </a:r>
            <a:r>
              <a:rPr lang="en-US" dirty="0" err="1"/>
              <a:t>yr</a:t>
            </a:r>
            <a:r>
              <a:rPr lang="en-US" dirty="0"/>
              <a:t> (Water Resources Bureau, 1998; </a:t>
            </a:r>
            <a:r>
              <a:rPr lang="en-US" dirty="0" err="1"/>
              <a:t>Milliman</a:t>
            </a:r>
            <a:r>
              <a:rPr lang="en-US" dirty="0"/>
              <a:t> and Kao, 2005)to 49 </a:t>
            </a:r>
            <a:r>
              <a:rPr lang="en-US" dirty="0" err="1"/>
              <a:t>Mton</a:t>
            </a:r>
            <a:r>
              <a:rPr lang="en-US" dirty="0"/>
              <a:t>/</a:t>
            </a:r>
            <a:r>
              <a:rPr lang="en-US" dirty="0" err="1"/>
              <a:t>yr</a:t>
            </a:r>
            <a:r>
              <a:rPr lang="en-US" dirty="0"/>
              <a:t> (</a:t>
            </a:r>
            <a:r>
              <a:rPr lang="en-US" dirty="0" err="1"/>
              <a:t>Dadson</a:t>
            </a:r>
            <a:r>
              <a:rPr lang="en-US" dirty="0"/>
              <a:t> et al., 2003). The remaining majority (</a:t>
            </a:r>
            <a:r>
              <a:rPr lang="en-US" dirty="0">
                <a:solidFill>
                  <a:srgbClr val="FF0000"/>
                </a:solidFill>
              </a:rPr>
              <a:t>82–87%</a:t>
            </a:r>
            <a:r>
              <a:rPr lang="en-US" dirty="0"/>
              <a:t>) of the river's sediment load may be exported out of the study area by gravity flows through the KPSC.</a:t>
            </a: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7956331" y="6181607"/>
            <a:ext cx="0" cy="399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550610" y="6488668"/>
            <a:ext cx="811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Export</a:t>
            </a:r>
          </a:p>
        </p:txBody>
      </p:sp>
      <p:sp>
        <p:nvSpPr>
          <p:cNvPr id="16" name="矩形 15"/>
          <p:cNvSpPr/>
          <p:nvPr/>
        </p:nvSpPr>
        <p:spPr>
          <a:xfrm>
            <a:off x="7146310" y="186481"/>
            <a:ext cx="4803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GC1</a:t>
            </a:r>
            <a:r>
              <a:rPr lang="en-US" altLang="zh-TW" dirty="0" smtClean="0">
                <a:solidFill>
                  <a:srgbClr val="FF0000"/>
                </a:solidFill>
              </a:rPr>
              <a:t>-&gt;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0.3</a:t>
            </a:r>
            <a:r>
              <a:rPr lang="pt-BR" dirty="0" smtClean="0">
                <a:solidFill>
                  <a:srgbClr val="FF0000"/>
                </a:solidFill>
              </a:rPr>
              <a:t> (g/cm</a:t>
            </a:r>
            <a:r>
              <a:rPr lang="en-US" altLang="zh-TW" dirty="0" smtClean="0">
                <a:solidFill>
                  <a:srgbClr val="FF0000"/>
                </a:solidFill>
              </a:rPr>
              <a:t>2/</a:t>
            </a:r>
            <a:r>
              <a:rPr lang="en-US" altLang="zh-TW" dirty="0" err="1" smtClean="0">
                <a:solidFill>
                  <a:srgbClr val="FF0000"/>
                </a:solidFill>
              </a:rPr>
              <a:t>yr</a:t>
            </a:r>
            <a:r>
              <a:rPr lang="pt-BR" dirty="0" smtClean="0">
                <a:solidFill>
                  <a:srgbClr val="FF0000"/>
                </a:solidFill>
              </a:rPr>
              <a:t>)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GS1-&gt; 0.7 (g/cm2/yr)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-&gt;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(*our TOC %</a:t>
            </a:r>
            <a:r>
              <a:rPr lang="zh-TW" altLang="en-US" dirty="0" smtClean="0">
                <a:solidFill>
                  <a:srgbClr val="FF0000"/>
                </a:solidFill>
              </a:rPr>
              <a:t>再換算成</a:t>
            </a:r>
            <a:r>
              <a:rPr lang="en-US" altLang="zh-TW" dirty="0" err="1" smtClean="0">
                <a:solidFill>
                  <a:srgbClr val="FF0000"/>
                </a:solidFill>
              </a:rPr>
              <a:t>mgC</a:t>
            </a:r>
            <a:r>
              <a:rPr lang="en-US" altLang="zh-TW" dirty="0" smtClean="0">
                <a:solidFill>
                  <a:srgbClr val="FF0000"/>
                </a:solidFill>
              </a:rPr>
              <a:t>/m2/d)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/ POC flux (</a:t>
            </a:r>
            <a:r>
              <a:rPr lang="en-US" altLang="zh-TW" dirty="0" err="1" smtClean="0">
                <a:solidFill>
                  <a:srgbClr val="FF0000"/>
                </a:solidFill>
              </a:rPr>
              <a:t>mgC</a:t>
            </a:r>
            <a:r>
              <a:rPr lang="en-US" altLang="zh-TW" dirty="0" smtClean="0">
                <a:solidFill>
                  <a:srgbClr val="FF0000"/>
                </a:solidFill>
              </a:rPr>
              <a:t>/m2/d) =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%, </a:t>
            </a:r>
            <a:r>
              <a:rPr lang="zh-TW" altLang="en-US" dirty="0" smtClean="0">
                <a:solidFill>
                  <a:srgbClr val="FF0000"/>
                </a:solidFill>
              </a:rPr>
              <a:t>代表</a:t>
            </a:r>
            <a:r>
              <a:rPr lang="en-US" altLang="zh-TW" dirty="0" smtClean="0">
                <a:solidFill>
                  <a:srgbClr val="FF0000"/>
                </a:solidFill>
              </a:rPr>
              <a:t>BE</a:t>
            </a:r>
            <a:r>
              <a:rPr lang="zh-TW" altLang="en-US" dirty="0" smtClean="0">
                <a:solidFill>
                  <a:srgbClr val="FF0000"/>
                </a:solidFill>
              </a:rPr>
              <a:t>的下限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50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6" y="724792"/>
            <a:ext cx="6191250" cy="23768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1635" y="373018"/>
            <a:ext cx="225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Tsai and Chung(1989) 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7229475" y="199254"/>
            <a:ext cx="7115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GC1: 120.41°E, 22.41°N / GS1: 120.40°E, 22.23°N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6" y="812944"/>
            <a:ext cx="2501800" cy="22005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6" y="3268740"/>
            <a:ext cx="5868023" cy="35892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10351" y="3130240"/>
            <a:ext cx="5581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Rates obtained by other methods have been converted from cm/</a:t>
            </a:r>
            <a:r>
              <a:rPr lang="en-US" dirty="0" err="1"/>
              <a:t>ka</a:t>
            </a:r>
            <a:r>
              <a:rPr lang="en-US" dirty="0"/>
              <a:t> to </a:t>
            </a:r>
            <a:r>
              <a:rPr lang="en-US" dirty="0" smtClean="0"/>
              <a:t>mg/cm2/</a:t>
            </a:r>
            <a:r>
              <a:rPr lang="en-US" dirty="0" err="1" smtClean="0"/>
              <a:t>yr</a:t>
            </a:r>
            <a:r>
              <a:rPr lang="en-US" dirty="0" smtClean="0"/>
              <a:t> </a:t>
            </a:r>
            <a:r>
              <a:rPr lang="en-US" dirty="0"/>
              <a:t>by using </a:t>
            </a:r>
            <a:r>
              <a:rPr lang="en-US" dirty="0" smtClean="0"/>
              <a:t>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1" y="733425"/>
            <a:ext cx="11112286" cy="5824537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5676900" y="1990725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>
            <a:off x="4381500" y="2314575"/>
            <a:ext cx="5753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2762250" y="2657475"/>
            <a:ext cx="2838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95325" y="2971800"/>
            <a:ext cx="5124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9725025" y="2971800"/>
            <a:ext cx="1947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781050" y="3276600"/>
            <a:ext cx="9791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867275" y="3552825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695325" y="3914775"/>
            <a:ext cx="2171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4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56219</TotalTime>
  <Words>3425</Words>
  <Application>Microsoft Office PowerPoint</Application>
  <PresentationFormat>寬螢幕</PresentationFormat>
  <Paragraphs>661</Paragraphs>
  <Slides>43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173</cp:revision>
  <dcterms:created xsi:type="dcterms:W3CDTF">2022-09-13T09:28:01Z</dcterms:created>
  <dcterms:modified xsi:type="dcterms:W3CDTF">2022-12-02T09:31:42Z</dcterms:modified>
</cp:coreProperties>
</file>